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image" Target="../media/image-5-5.png"/><Relationship Id="rId6" Type="http://schemas.openxmlformats.org/officeDocument/2006/relationships/image" Target="../media/image-5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image" Target="../media/image-6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image" Target="../media/image-9-4.png"/><Relationship Id="rId5" Type="http://schemas.openxmlformats.org/officeDocument/2006/relationships/image" Target="../media/image-9-5.png"/><Relationship Id="rId6" Type="http://schemas.openxmlformats.org/officeDocument/2006/relationships/image" Target="../media/image-9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5B2D8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914400" y="-457200"/>
            <a:ext cx="3657600" cy="3657600"/>
          </a:xfrm>
          <a:prstGeom prst="ellipse">
            <a:avLst/>
          </a:prstGeom>
          <a:solidFill>
            <a:srgbClr val="7B3FB5">
              <a:alpha val="30000"/>
            </a:srgbClr>
          </a:solidFill>
          <a:ln w="12700">
            <a:solidFill>
              <a:srgbClr val="7B3FB5">
                <a:alpha val="30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6858000" y="2286000"/>
            <a:ext cx="3657600" cy="3657600"/>
          </a:xfrm>
          <a:prstGeom prst="ellipse">
            <a:avLst/>
          </a:prstGeom>
          <a:solidFill>
            <a:srgbClr val="7B3FB5">
              <a:alpha val="30000"/>
            </a:srgbClr>
          </a:solidFill>
          <a:ln w="12700">
            <a:solidFill>
              <a:srgbClr val="7B3FB5">
                <a:alpha val="30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772400" y="-914400"/>
            <a:ext cx="2286000" cy="2286000"/>
          </a:xfrm>
          <a:prstGeom prst="ellipse">
            <a:avLst/>
          </a:prstGeom>
          <a:solidFill>
            <a:srgbClr val="C9974A">
              <a:alpha val="20000"/>
            </a:srgbClr>
          </a:solidFill>
          <a:ln w="12700">
            <a:solidFill>
              <a:srgbClr val="C9974A">
                <a:alpha val="20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0" y="0"/>
            <a:ext cx="201168" cy="5143500"/>
          </a:xfrm>
          <a:prstGeom prst="rect">
            <a:avLst/>
          </a:prstGeom>
          <a:solidFill>
            <a:srgbClr val="C9974A"/>
          </a:solidFill>
          <a:ln w="12700">
            <a:solidFill>
              <a:srgbClr val="C9974A"/>
            </a:solidFill>
            <a:prstDash val="solid"/>
          </a:ln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457200"/>
            <a:ext cx="1005840" cy="100584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457200" y="1371600"/>
            <a:ext cx="82296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4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 Refuge de Ga'ailes</a:t>
            </a:r>
            <a:endParaRPr lang="en-US" sz="4600" dirty="0"/>
          </a:p>
        </p:txBody>
      </p:sp>
      <p:sp>
        <p:nvSpPr>
          <p:cNvPr id="8" name="Text 5"/>
          <p:cNvSpPr/>
          <p:nvPr/>
        </p:nvSpPr>
        <p:spPr>
          <a:xfrm>
            <a:off x="457200" y="2514600"/>
            <a:ext cx="7772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E8D5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Association d'accompagnement des femmes victimes de violences</a:t>
            </a:r>
            <a:endParaRPr lang="en-US" sz="1800" dirty="0"/>
          </a:p>
        </p:txBody>
      </p:sp>
      <p:sp>
        <p:nvSpPr>
          <p:cNvPr id="9" name="Shape 6"/>
          <p:cNvSpPr/>
          <p:nvPr/>
        </p:nvSpPr>
        <p:spPr>
          <a:xfrm>
            <a:off x="457200" y="3154680"/>
            <a:ext cx="4572000" cy="45720"/>
          </a:xfrm>
          <a:prstGeom prst="rect">
            <a:avLst/>
          </a:prstGeom>
          <a:solidFill>
            <a:srgbClr val="C9974A"/>
          </a:solidFill>
          <a:ln w="12700">
            <a:solidFill>
              <a:srgbClr val="C9974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457200" y="3337560"/>
            <a:ext cx="7772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dirty="0">
                <a:solidFill>
                  <a:srgbClr val="D4B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Aude &amp; Haute-Garonne (Occitanie)  —  Dossier 2026</a:t>
            </a:r>
            <a:endParaRPr lang="en-US" sz="1400" dirty="0"/>
          </a:p>
        </p:txBody>
      </p:sp>
      <p:sp>
        <p:nvSpPr>
          <p:cNvPr id="11" name="Shape 8"/>
          <p:cNvSpPr/>
          <p:nvPr/>
        </p:nvSpPr>
        <p:spPr>
          <a:xfrm>
            <a:off x="0" y="4663440"/>
            <a:ext cx="9144000" cy="480060"/>
          </a:xfrm>
          <a:prstGeom prst="rect">
            <a:avLst/>
          </a:prstGeom>
          <a:solidFill>
            <a:srgbClr val="C9974A">
              <a:alpha val="85000"/>
            </a:srgbClr>
          </a:solidFill>
          <a:ln w="12700">
            <a:solidFill>
              <a:srgbClr val="C9974A">
                <a:alpha val="7000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365760" y="4663440"/>
            <a:ext cx="8412480" cy="4800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" La violence n'est pas la fin de Soi. "</a:t>
            </a:r>
            <a:endParaRPr lang="en-US" sz="1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5B2D8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371600" y="-914400"/>
            <a:ext cx="4572000" cy="4572000"/>
          </a:xfrm>
          <a:prstGeom prst="ellipse">
            <a:avLst/>
          </a:prstGeom>
          <a:solidFill>
            <a:srgbClr val="7B3FB5">
              <a:alpha val="35000"/>
            </a:srgbClr>
          </a:solidFill>
          <a:ln w="12700">
            <a:solidFill>
              <a:srgbClr val="7B3FB5">
                <a:alpha val="35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6400800" y="1828800"/>
            <a:ext cx="4572000" cy="4572000"/>
          </a:xfrm>
          <a:prstGeom prst="ellipse">
            <a:avLst/>
          </a:prstGeom>
          <a:solidFill>
            <a:srgbClr val="7B3FB5">
              <a:alpha val="35000"/>
            </a:srgbClr>
          </a:solidFill>
          <a:ln w="12700">
            <a:solidFill>
              <a:srgbClr val="7B3FB5">
                <a:alpha val="35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0"/>
            <a:ext cx="201168" cy="5143500"/>
          </a:xfrm>
          <a:prstGeom prst="rect">
            <a:avLst/>
          </a:prstGeom>
          <a:solidFill>
            <a:srgbClr val="C9974A"/>
          </a:solidFill>
          <a:ln w="12700">
            <a:solidFill>
              <a:srgbClr val="C9974A"/>
            </a:solidFill>
            <a:prstDash val="solid"/>
          </a:ln>
        </p:spPr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840480" y="457200"/>
            <a:ext cx="1463040" cy="146304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1920240"/>
            <a:ext cx="82296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 Refuge de Ga'ailes</a:t>
            </a:r>
            <a:endParaRPr lang="en-US" sz="4000" dirty="0"/>
          </a:p>
        </p:txBody>
      </p:sp>
      <p:sp>
        <p:nvSpPr>
          <p:cNvPr id="7" name="Text 4"/>
          <p:cNvSpPr/>
          <p:nvPr/>
        </p:nvSpPr>
        <p:spPr>
          <a:xfrm>
            <a:off x="457200" y="2743200"/>
            <a:ext cx="8229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i="1" dirty="0">
                <a:solidFill>
                  <a:srgbClr val="E8D5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 projet humain, crédible et à fort impact social.</a:t>
            </a:r>
            <a:endParaRPr lang="en-US" sz="1800" dirty="0"/>
          </a:p>
        </p:txBody>
      </p:sp>
      <p:sp>
        <p:nvSpPr>
          <p:cNvPr id="8" name="Shape 5"/>
          <p:cNvSpPr/>
          <p:nvPr/>
        </p:nvSpPr>
        <p:spPr>
          <a:xfrm>
            <a:off x="2286000" y="3383280"/>
            <a:ext cx="4572000" cy="45720"/>
          </a:xfrm>
          <a:prstGeom prst="rect">
            <a:avLst/>
          </a:prstGeom>
          <a:solidFill>
            <a:srgbClr val="C9974A"/>
          </a:solidFill>
          <a:ln w="12700">
            <a:solidFill>
              <a:srgbClr val="C9974A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57200" y="3566160"/>
            <a:ext cx="8229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BBAA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Accompagnée par France Active · BPI France · La Ruche de Carbone</a:t>
            </a:r>
            <a:endParaRPr lang="en-US" sz="1200" dirty="0"/>
          </a:p>
        </p:txBody>
      </p:sp>
      <p:sp>
        <p:nvSpPr>
          <p:cNvPr id="10" name="Shape 7"/>
          <p:cNvSpPr/>
          <p:nvPr/>
        </p:nvSpPr>
        <p:spPr>
          <a:xfrm>
            <a:off x="0" y="4663440"/>
            <a:ext cx="9144000" cy="480060"/>
          </a:xfrm>
          <a:prstGeom prst="rect">
            <a:avLst/>
          </a:prstGeom>
          <a:solidFill>
            <a:srgbClr val="C9974A">
              <a:alpha val="85000"/>
            </a:srgbClr>
          </a:solidFill>
          <a:ln w="12700">
            <a:solidFill>
              <a:srgbClr val="C9974A">
                <a:alpha val="85000"/>
              </a:srgbClr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365760" y="4663440"/>
            <a:ext cx="8412480" cy="4800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" La violence n'est pas la fin de Soi. "</a:t>
            </a:r>
            <a:endParaRPr lang="en-US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7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234440"/>
          </a:xfrm>
          <a:prstGeom prst="rect">
            <a:avLst/>
          </a:prstGeom>
          <a:solidFill>
            <a:srgbClr val="5B2D8E"/>
          </a:solidFill>
          <a:ln w="12700">
            <a:solidFill>
              <a:srgbClr val="5B2D8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0"/>
            <a:ext cx="822960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Au sommaire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0" y="0"/>
            <a:ext cx="201168" cy="5143500"/>
          </a:xfrm>
          <a:prstGeom prst="rect">
            <a:avLst/>
          </a:prstGeom>
          <a:solidFill>
            <a:srgbClr val="C9974A"/>
          </a:solidFill>
          <a:ln w="12700">
            <a:solidFill>
              <a:srgbClr val="C9974A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02920" y="1417320"/>
            <a:ext cx="4114800" cy="868680"/>
          </a:xfrm>
          <a:prstGeom prst="rect">
            <a:avLst/>
          </a:prstGeom>
          <a:solidFill>
            <a:srgbClr val="FFFFFF"/>
          </a:solidFill>
          <a:ln w="12700">
            <a:solidFill>
              <a:srgbClr val="DDDDDD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02920" y="1417320"/>
            <a:ext cx="502920" cy="868680"/>
          </a:xfrm>
          <a:prstGeom prst="rect">
            <a:avLst/>
          </a:prstGeom>
          <a:solidFill>
            <a:srgbClr val="5B2D8E"/>
          </a:solidFill>
          <a:ln w="12700">
            <a:solidFill>
              <a:srgbClr val="5B2D8E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02920" y="1417320"/>
            <a:ext cx="50292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1097280" y="1463040"/>
            <a:ext cx="34290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400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Notre histoire &amp; notre mission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502920" y="2560320"/>
            <a:ext cx="4114800" cy="868680"/>
          </a:xfrm>
          <a:prstGeom prst="rect">
            <a:avLst/>
          </a:prstGeom>
          <a:solidFill>
            <a:srgbClr val="FFFFFF"/>
          </a:solidFill>
          <a:ln w="12700">
            <a:solidFill>
              <a:srgbClr val="DDDDDD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502920" y="2560320"/>
            <a:ext cx="502920" cy="868680"/>
          </a:xfrm>
          <a:prstGeom prst="rect">
            <a:avLst/>
          </a:prstGeom>
          <a:solidFill>
            <a:srgbClr val="5B2D8E"/>
          </a:solidFill>
          <a:ln w="12700">
            <a:solidFill>
              <a:srgbClr val="5B2D8E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02920" y="2560320"/>
            <a:ext cx="50292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1097280" y="2606040"/>
            <a:ext cx="34290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400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constat : pourquoi agir ?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502920" y="3703320"/>
            <a:ext cx="4114800" cy="868680"/>
          </a:xfrm>
          <a:prstGeom prst="rect">
            <a:avLst/>
          </a:prstGeom>
          <a:solidFill>
            <a:srgbClr val="FFFFFF"/>
          </a:solidFill>
          <a:ln w="12700">
            <a:solidFill>
              <a:srgbClr val="DDDDDD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502920" y="3703320"/>
            <a:ext cx="502920" cy="868680"/>
          </a:xfrm>
          <a:prstGeom prst="rect">
            <a:avLst/>
          </a:prstGeom>
          <a:solidFill>
            <a:srgbClr val="5B2D8E"/>
          </a:solidFill>
          <a:ln w="12700">
            <a:solidFill>
              <a:srgbClr val="5B2D8E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02920" y="3703320"/>
            <a:ext cx="50292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1097280" y="3749040"/>
            <a:ext cx="34290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400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Nos services &amp; accompagnements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4892040" y="1417320"/>
            <a:ext cx="4114800" cy="868680"/>
          </a:xfrm>
          <a:prstGeom prst="rect">
            <a:avLst/>
          </a:prstGeom>
          <a:solidFill>
            <a:srgbClr val="FFFFFF"/>
          </a:solidFill>
          <a:ln w="12700">
            <a:solidFill>
              <a:srgbClr val="DDDDDD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4892040" y="1417320"/>
            <a:ext cx="502920" cy="868680"/>
          </a:xfrm>
          <a:prstGeom prst="rect">
            <a:avLst/>
          </a:prstGeom>
          <a:solidFill>
            <a:srgbClr val="5B2D8E"/>
          </a:solidFill>
          <a:ln w="12700">
            <a:solidFill>
              <a:srgbClr val="5B2D8E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892040" y="1417320"/>
            <a:ext cx="50292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5486400" y="1463040"/>
            <a:ext cx="34290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400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Nos partenaires &amp; territoire</a:t>
            </a:r>
            <a:endParaRPr lang="en-US" sz="1400" dirty="0"/>
          </a:p>
        </p:txBody>
      </p:sp>
      <p:sp>
        <p:nvSpPr>
          <p:cNvPr id="21" name="Shape 19"/>
          <p:cNvSpPr/>
          <p:nvPr/>
        </p:nvSpPr>
        <p:spPr>
          <a:xfrm>
            <a:off x="4892040" y="2560320"/>
            <a:ext cx="4114800" cy="868680"/>
          </a:xfrm>
          <a:prstGeom prst="rect">
            <a:avLst/>
          </a:prstGeom>
          <a:solidFill>
            <a:srgbClr val="FFFFFF"/>
          </a:solidFill>
          <a:ln w="12700">
            <a:solidFill>
              <a:srgbClr val="DDDDDD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4892040" y="2560320"/>
            <a:ext cx="502920" cy="868680"/>
          </a:xfrm>
          <a:prstGeom prst="rect">
            <a:avLst/>
          </a:prstGeom>
          <a:solidFill>
            <a:srgbClr val="5B2D8E"/>
          </a:solidFill>
          <a:ln w="12700">
            <a:solidFill>
              <a:srgbClr val="5B2D8E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892040" y="2560320"/>
            <a:ext cx="50292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05</a:t>
            </a:r>
            <a:endParaRPr lang="en-US" sz="1500" dirty="0"/>
          </a:p>
        </p:txBody>
      </p:sp>
      <p:sp>
        <p:nvSpPr>
          <p:cNvPr id="24" name="Text 22"/>
          <p:cNvSpPr/>
          <p:nvPr/>
        </p:nvSpPr>
        <p:spPr>
          <a:xfrm>
            <a:off x="5486400" y="2606040"/>
            <a:ext cx="34290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400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Notre impact &amp; chiffres clés</a:t>
            </a:r>
            <a:endParaRPr lang="en-US" sz="1400" dirty="0"/>
          </a:p>
        </p:txBody>
      </p:sp>
      <p:sp>
        <p:nvSpPr>
          <p:cNvPr id="25" name="Shape 23"/>
          <p:cNvSpPr/>
          <p:nvPr/>
        </p:nvSpPr>
        <p:spPr>
          <a:xfrm>
            <a:off x="4892040" y="3703320"/>
            <a:ext cx="4114800" cy="868680"/>
          </a:xfrm>
          <a:prstGeom prst="rect">
            <a:avLst/>
          </a:prstGeom>
          <a:solidFill>
            <a:srgbClr val="FFFFFF"/>
          </a:solidFill>
          <a:ln w="12700">
            <a:solidFill>
              <a:srgbClr val="DDDDDD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4892040" y="3703320"/>
            <a:ext cx="502920" cy="868680"/>
          </a:xfrm>
          <a:prstGeom prst="rect">
            <a:avLst/>
          </a:prstGeom>
          <a:solidFill>
            <a:srgbClr val="5B2D8E"/>
          </a:solidFill>
          <a:ln w="12700">
            <a:solidFill>
              <a:srgbClr val="5B2D8E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4892040" y="3703320"/>
            <a:ext cx="50292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06</a:t>
            </a:r>
            <a:endParaRPr lang="en-US" sz="1500" dirty="0"/>
          </a:p>
        </p:txBody>
      </p:sp>
      <p:sp>
        <p:nvSpPr>
          <p:cNvPr id="28" name="Text 26"/>
          <p:cNvSpPr/>
          <p:nvPr/>
        </p:nvSpPr>
        <p:spPr>
          <a:xfrm>
            <a:off x="5486400" y="3749040"/>
            <a:ext cx="34290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400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 de développement &amp; ambition</a:t>
            </a:r>
            <a:endParaRPr lang="en-US" sz="1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01168" cy="5143500"/>
          </a:xfrm>
          <a:prstGeom prst="rect">
            <a:avLst/>
          </a:prstGeom>
          <a:solidFill>
            <a:srgbClr val="5B2D8E"/>
          </a:solidFill>
          <a:ln w="12700">
            <a:solidFill>
              <a:srgbClr val="5B2D8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201168" y="0"/>
            <a:ext cx="3931920" cy="5143500"/>
          </a:xfrm>
          <a:prstGeom prst="rect">
            <a:avLst/>
          </a:prstGeom>
          <a:solidFill>
            <a:srgbClr val="F4ECF7"/>
          </a:solidFill>
          <a:ln w="12700">
            <a:solidFill>
              <a:srgbClr val="F4ECF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65760" y="228600"/>
            <a:ext cx="10972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200" b="1" dirty="0">
                <a:solidFill>
                  <a:srgbClr val="E8D5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5200" dirty="0"/>
          </a:p>
        </p:txBody>
      </p:sp>
      <p:sp>
        <p:nvSpPr>
          <p:cNvPr id="5" name="Text 3"/>
          <p:cNvSpPr/>
          <p:nvPr/>
        </p:nvSpPr>
        <p:spPr>
          <a:xfrm>
            <a:off x="365760" y="914400"/>
            <a:ext cx="3657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5B2D8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Notre</a:t>
            </a:r>
            <a:endParaRPr lang="en-US" sz="3000" dirty="0"/>
          </a:p>
          <a:p>
            <a:pPr algn="l" indent="0" marL="0">
              <a:buNone/>
            </a:pPr>
            <a:r>
              <a:rPr lang="en-US" sz="3000" b="1" dirty="0">
                <a:solidFill>
                  <a:srgbClr val="5B2D8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histoire</a:t>
            </a:r>
            <a:endParaRPr lang="en-US" sz="3000" dirty="0"/>
          </a:p>
        </p:txBody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2011680"/>
            <a:ext cx="731520" cy="73152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325880" y="1965960"/>
            <a:ext cx="26517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5B2D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Fondée par Gaëlle,</a:t>
            </a:r>
            <a:endParaRPr lang="en-US" sz="1300" dirty="0"/>
          </a:p>
          <a:p>
            <a:pPr algn="l" indent="0" marL="0">
              <a:buNone/>
            </a:pPr>
            <a:r>
              <a:rPr lang="en-US" sz="1300" b="1" dirty="0">
                <a:solidFill>
                  <a:srgbClr val="5B2D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femme de vécu et d'engagement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365760" y="2926080"/>
            <a:ext cx="3657600" cy="2011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L'idée naît du parcours personnel de Gaëlle, fondatrice, qui s'est retrouvée sans réponses adaptées lors de sa propre traversée.</a:t>
            </a:r>
            <a:endParaRPr lang="en-US" sz="1200" dirty="0"/>
          </a:p>
          <a:p>
            <a:pPr algn="l" indent="0" marL="0">
              <a:buNone/>
            </a:pPr>
            <a:endParaRPr lang="en-US" sz="1200" dirty="0"/>
          </a:p>
          <a:p>
            <a:pPr algn="l" indent="0" marL="0">
              <a:buNone/>
            </a:pPr>
            <a:r>
              <a:rPr lang="en-US" sz="1200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Elle a voulu créer ce qu'elle aurait aimé trouver : un lieu qui rassemble tout — écoute, orientation, soutien, reconstruction.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4572000" y="274320"/>
            <a:ext cx="4206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5B2D8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Notre mission</a:t>
            </a:r>
            <a:endParaRPr lang="en-US" sz="2200" dirty="0"/>
          </a:p>
        </p:txBody>
      </p:sp>
      <p:sp>
        <p:nvSpPr>
          <p:cNvPr id="10" name="Shape 7"/>
          <p:cNvSpPr/>
          <p:nvPr/>
        </p:nvSpPr>
        <p:spPr>
          <a:xfrm>
            <a:off x="4572000" y="822960"/>
            <a:ext cx="4206240" cy="36576"/>
          </a:xfrm>
          <a:prstGeom prst="rect">
            <a:avLst/>
          </a:prstGeom>
          <a:solidFill>
            <a:srgbClr val="C9974A"/>
          </a:solidFill>
          <a:ln w="12700">
            <a:solidFill>
              <a:srgbClr val="C9974A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4572000" y="1005840"/>
            <a:ext cx="42976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300" i="1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Accompagner les femmes victimes de violences vers la sécurité, la reconstruction et l'autonomie — dans le respect de leur rythme et de leur dignité.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4572000" y="1920240"/>
            <a:ext cx="4297680" cy="868680"/>
          </a:xfrm>
          <a:prstGeom prst="rect">
            <a:avLst/>
          </a:prstGeom>
          <a:solidFill>
            <a:srgbClr val="F7F7F9"/>
          </a:solidFill>
          <a:ln w="12700">
            <a:solidFill>
              <a:srgbClr val="EEEEEE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3" name="Shape 10"/>
          <p:cNvSpPr/>
          <p:nvPr/>
        </p:nvSpPr>
        <p:spPr>
          <a:xfrm>
            <a:off x="4572000" y="1920240"/>
            <a:ext cx="73152" cy="868680"/>
          </a:xfrm>
          <a:prstGeom prst="rect">
            <a:avLst/>
          </a:prstGeom>
          <a:solidFill>
            <a:srgbClr val="C9974A"/>
          </a:solidFill>
          <a:ln w="12700">
            <a:solidFill>
              <a:srgbClr val="C9974A"/>
            </a:solidFill>
            <a:prstDash val="solid"/>
          </a:ln>
        </p:spPr>
      </p:sp>
      <p:pic>
        <p:nvPicPr>
          <p:cNvPr id="1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9160" y="2103120"/>
            <a:ext cx="457200" cy="457200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5257800" y="1993392"/>
            <a:ext cx="34747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5B2D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Bienveillance</a:t>
            </a:r>
            <a:endParaRPr lang="en-US" sz="1300" dirty="0"/>
          </a:p>
        </p:txBody>
      </p:sp>
      <p:sp>
        <p:nvSpPr>
          <p:cNvPr id="16" name="Text 12"/>
          <p:cNvSpPr/>
          <p:nvPr/>
        </p:nvSpPr>
        <p:spPr>
          <a:xfrm>
            <a:off x="5257800" y="2340864"/>
            <a:ext cx="34747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Une écoute sans jugement, à votre rythme</a:t>
            </a:r>
            <a:endParaRPr lang="en-US" sz="1100" dirty="0"/>
          </a:p>
        </p:txBody>
      </p:sp>
      <p:sp>
        <p:nvSpPr>
          <p:cNvPr id="17" name="Shape 13"/>
          <p:cNvSpPr/>
          <p:nvPr/>
        </p:nvSpPr>
        <p:spPr>
          <a:xfrm>
            <a:off x="4572000" y="2926080"/>
            <a:ext cx="4297680" cy="868680"/>
          </a:xfrm>
          <a:prstGeom prst="rect">
            <a:avLst/>
          </a:prstGeom>
          <a:solidFill>
            <a:srgbClr val="F7F7F9"/>
          </a:solidFill>
          <a:ln w="12700">
            <a:solidFill>
              <a:srgbClr val="EEEEEE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8" name="Shape 14"/>
          <p:cNvSpPr/>
          <p:nvPr/>
        </p:nvSpPr>
        <p:spPr>
          <a:xfrm>
            <a:off x="4572000" y="2926080"/>
            <a:ext cx="73152" cy="868680"/>
          </a:xfrm>
          <a:prstGeom prst="rect">
            <a:avLst/>
          </a:prstGeom>
          <a:solidFill>
            <a:srgbClr val="C9974A"/>
          </a:solidFill>
          <a:ln w="12700">
            <a:solidFill>
              <a:srgbClr val="C9974A"/>
            </a:solidFill>
            <a:prstDash val="solid"/>
          </a:ln>
        </p:spPr>
      </p:sp>
      <p:pic>
        <p:nvPicPr>
          <p:cNvPr id="1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9160" y="3108960"/>
            <a:ext cx="457200" cy="457200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5257800" y="2999232"/>
            <a:ext cx="34747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5B2D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Confidentialité</a:t>
            </a:r>
            <a:endParaRPr lang="en-US" sz="1300" dirty="0"/>
          </a:p>
        </p:txBody>
      </p:sp>
      <p:sp>
        <p:nvSpPr>
          <p:cNvPr id="21" name="Text 16"/>
          <p:cNvSpPr/>
          <p:nvPr/>
        </p:nvSpPr>
        <p:spPr>
          <a:xfrm>
            <a:off x="5257800" y="3346704"/>
            <a:ext cx="34747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Sécurité et discrétion garanties</a:t>
            </a:r>
            <a:endParaRPr lang="en-US" sz="1100" dirty="0"/>
          </a:p>
        </p:txBody>
      </p:sp>
      <p:sp>
        <p:nvSpPr>
          <p:cNvPr id="22" name="Shape 17"/>
          <p:cNvSpPr/>
          <p:nvPr/>
        </p:nvSpPr>
        <p:spPr>
          <a:xfrm>
            <a:off x="4572000" y="3931920"/>
            <a:ext cx="4297680" cy="868680"/>
          </a:xfrm>
          <a:prstGeom prst="rect">
            <a:avLst/>
          </a:prstGeom>
          <a:solidFill>
            <a:srgbClr val="F7F7F9"/>
          </a:solidFill>
          <a:ln w="12700">
            <a:solidFill>
              <a:srgbClr val="EEEEEE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3" name="Shape 18"/>
          <p:cNvSpPr/>
          <p:nvPr/>
        </p:nvSpPr>
        <p:spPr>
          <a:xfrm>
            <a:off x="4572000" y="3931920"/>
            <a:ext cx="73152" cy="868680"/>
          </a:xfrm>
          <a:prstGeom prst="rect">
            <a:avLst/>
          </a:prstGeom>
          <a:solidFill>
            <a:srgbClr val="C9974A"/>
          </a:solidFill>
          <a:ln w="12700">
            <a:solidFill>
              <a:srgbClr val="C9974A"/>
            </a:solidFill>
            <a:prstDash val="solid"/>
          </a:ln>
        </p:spPr>
      </p:sp>
      <p:pic>
        <p:nvPicPr>
          <p:cNvPr id="24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09160" y="4114800"/>
            <a:ext cx="457200" cy="457200"/>
          </a:xfrm>
          <a:prstGeom prst="rect">
            <a:avLst/>
          </a:prstGeom>
        </p:spPr>
      </p:pic>
      <p:sp>
        <p:nvSpPr>
          <p:cNvPr id="25" name="Text 19"/>
          <p:cNvSpPr/>
          <p:nvPr/>
        </p:nvSpPr>
        <p:spPr>
          <a:xfrm>
            <a:off x="5257800" y="4005072"/>
            <a:ext cx="34747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5B2D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Empowerment</a:t>
            </a:r>
            <a:endParaRPr lang="en-US" sz="1300" dirty="0"/>
          </a:p>
        </p:txBody>
      </p:sp>
      <p:sp>
        <p:nvSpPr>
          <p:cNvPr id="26" name="Text 20"/>
          <p:cNvSpPr/>
          <p:nvPr/>
        </p:nvSpPr>
        <p:spPr>
          <a:xfrm>
            <a:off x="5257800" y="4352544"/>
            <a:ext cx="34747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Vous redonner les clés de votre vie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2C3E5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01168" cy="5143500"/>
          </a:xfrm>
          <a:prstGeom prst="rect">
            <a:avLst/>
          </a:prstGeom>
          <a:solidFill>
            <a:srgbClr val="C9974A"/>
          </a:solidFill>
          <a:ln w="12700">
            <a:solidFill>
              <a:srgbClr val="C9974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182880"/>
            <a:ext cx="1371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4800" b="1" dirty="0">
                <a:solidFill>
                  <a:srgbClr val="3D546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4800" dirty="0"/>
          </a:p>
        </p:txBody>
      </p:sp>
      <p:sp>
        <p:nvSpPr>
          <p:cNvPr id="4" name="Text 2"/>
          <p:cNvSpPr/>
          <p:nvPr/>
        </p:nvSpPr>
        <p:spPr>
          <a:xfrm>
            <a:off x="457200" y="822960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Pourquoi agir ?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457200" y="1417320"/>
            <a:ext cx="8229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400" i="1" dirty="0">
                <a:solidFill>
                  <a:srgbClr val="AABB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constat est alarmant. Chaque chiffre représente une vie.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365760" y="2011680"/>
            <a:ext cx="2011680" cy="2651760"/>
          </a:xfrm>
          <a:prstGeom prst="rect">
            <a:avLst/>
          </a:prstGeom>
          <a:solidFill>
            <a:srgbClr val="5B2D8E"/>
          </a:solidFill>
          <a:ln w="12700">
            <a:solidFill>
              <a:srgbClr val="5B2D8E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365760" y="2011680"/>
            <a:ext cx="2011680" cy="54864"/>
          </a:xfrm>
          <a:prstGeom prst="rect">
            <a:avLst/>
          </a:prstGeom>
          <a:solidFill>
            <a:srgbClr val="C9974A"/>
          </a:solidFill>
          <a:ln w="12700">
            <a:solidFill>
              <a:srgbClr val="C9974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65760" y="2148840"/>
            <a:ext cx="20116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 / 5</a:t>
            </a:r>
            <a:endParaRPr lang="en-US" sz="3400" dirty="0"/>
          </a:p>
        </p:txBody>
      </p:sp>
      <p:sp>
        <p:nvSpPr>
          <p:cNvPr id="9" name="Text 7"/>
          <p:cNvSpPr/>
          <p:nvPr/>
        </p:nvSpPr>
        <p:spPr>
          <a:xfrm>
            <a:off x="365760" y="3200400"/>
            <a:ext cx="201168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E8D5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femmes victimes de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dirty="0">
                <a:solidFill>
                  <a:srgbClr val="E8D5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violences conjugales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2542032" y="2011680"/>
            <a:ext cx="2011680" cy="2651760"/>
          </a:xfrm>
          <a:prstGeom prst="rect">
            <a:avLst/>
          </a:prstGeom>
          <a:solidFill>
            <a:srgbClr val="5B2D8E"/>
          </a:solidFill>
          <a:ln w="12700">
            <a:solidFill>
              <a:srgbClr val="5B2D8E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2542032" y="2011680"/>
            <a:ext cx="2011680" cy="54864"/>
          </a:xfrm>
          <a:prstGeom prst="rect">
            <a:avLst/>
          </a:prstGeom>
          <a:solidFill>
            <a:srgbClr val="C9974A"/>
          </a:solidFill>
          <a:ln w="12700">
            <a:solidFill>
              <a:srgbClr val="C9974A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2542032" y="2148840"/>
            <a:ext cx="20116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↗ +30%</a:t>
            </a:r>
            <a:endParaRPr lang="en-US" sz="3400" dirty="0"/>
          </a:p>
        </p:txBody>
      </p:sp>
      <p:sp>
        <p:nvSpPr>
          <p:cNvPr id="13" name="Text 11"/>
          <p:cNvSpPr/>
          <p:nvPr/>
        </p:nvSpPr>
        <p:spPr>
          <a:xfrm>
            <a:off x="2542032" y="3200400"/>
            <a:ext cx="201168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E8D5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féminicides sur les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dirty="0">
                <a:solidFill>
                  <a:srgbClr val="E8D5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dernières années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4718304" y="2011680"/>
            <a:ext cx="2011680" cy="2651760"/>
          </a:xfrm>
          <a:prstGeom prst="rect">
            <a:avLst/>
          </a:prstGeom>
          <a:solidFill>
            <a:srgbClr val="5B2D8E"/>
          </a:solidFill>
          <a:ln w="12700">
            <a:solidFill>
              <a:srgbClr val="5B2D8E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4718304" y="2011680"/>
            <a:ext cx="2011680" cy="54864"/>
          </a:xfrm>
          <a:prstGeom prst="rect">
            <a:avLst/>
          </a:prstGeom>
          <a:solidFill>
            <a:srgbClr val="C9974A"/>
          </a:solidFill>
          <a:ln w="12700">
            <a:solidFill>
              <a:srgbClr val="C9974A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718304" y="2148840"/>
            <a:ext cx="20116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≪ Peu</a:t>
            </a:r>
            <a:endParaRPr lang="en-US" sz="3400" dirty="0"/>
          </a:p>
        </p:txBody>
      </p:sp>
      <p:sp>
        <p:nvSpPr>
          <p:cNvPr id="17" name="Text 15"/>
          <p:cNvSpPr/>
          <p:nvPr/>
        </p:nvSpPr>
        <p:spPr>
          <a:xfrm>
            <a:off x="4718304" y="3200400"/>
            <a:ext cx="201168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E8D5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 structures d'accueil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dirty="0">
                <a:solidFill>
                  <a:srgbClr val="E8D5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 milieu rural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6894576" y="2011680"/>
            <a:ext cx="2011680" cy="2651760"/>
          </a:xfrm>
          <a:prstGeom prst="rect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6894576" y="2011680"/>
            <a:ext cx="2011680" cy="54864"/>
          </a:xfrm>
          <a:prstGeom prst="rect">
            <a:avLst/>
          </a:prstGeom>
          <a:solidFill>
            <a:srgbClr val="C9974A"/>
          </a:solidFill>
          <a:ln w="12700">
            <a:solidFill>
              <a:srgbClr val="C9974A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894576" y="2148840"/>
            <a:ext cx="20116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90%</a:t>
            </a:r>
            <a:endParaRPr lang="en-US" sz="3400" dirty="0"/>
          </a:p>
        </p:txBody>
      </p:sp>
      <p:sp>
        <p:nvSpPr>
          <p:cNvPr id="21" name="Text 19"/>
          <p:cNvSpPr/>
          <p:nvPr/>
        </p:nvSpPr>
        <p:spPr>
          <a:xfrm>
            <a:off x="6894576" y="3200400"/>
            <a:ext cx="201168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E8D5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 nos bénéficiaires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dirty="0">
                <a:solidFill>
                  <a:srgbClr val="E8D5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 parcours de reconstruction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0" y="4709160"/>
            <a:ext cx="9144000" cy="438912"/>
          </a:xfrm>
          <a:prstGeom prst="rect">
            <a:avLst/>
          </a:prstGeom>
          <a:solidFill>
            <a:srgbClr val="C9974A">
              <a:alpha val="80000"/>
            </a:srgbClr>
          </a:solidFill>
          <a:ln w="12700">
            <a:solidFill>
              <a:srgbClr val="C9974A">
                <a:alpha val="80000"/>
              </a:srgbClr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57200" y="4709160"/>
            <a:ext cx="822960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i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Face à l'augmentation des violences, nous avons décidé de montrer qu'il est possible de se reconstruire.</a:t>
            </a:r>
            <a:endParaRPr lang="en-US" sz="13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7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188720"/>
          </a:xfrm>
          <a:prstGeom prst="rect">
            <a:avLst/>
          </a:prstGeom>
          <a:solidFill>
            <a:srgbClr val="5B2D8E"/>
          </a:solidFill>
          <a:ln w="12700">
            <a:solidFill>
              <a:srgbClr val="5B2D8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201168" cy="5143500"/>
          </a:xfrm>
          <a:prstGeom prst="rect">
            <a:avLst/>
          </a:prstGeom>
          <a:solidFill>
            <a:srgbClr val="C9974A"/>
          </a:solidFill>
          <a:ln w="12700">
            <a:solidFill>
              <a:srgbClr val="C9974A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0"/>
            <a:ext cx="841248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  Nos services &amp; accompagnements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365760" y="1280160"/>
            <a:ext cx="2743200" cy="1691640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365760" y="1280160"/>
            <a:ext cx="2743200" cy="54864"/>
          </a:xfrm>
          <a:prstGeom prst="rect">
            <a:avLst/>
          </a:prstGeom>
          <a:solidFill>
            <a:srgbClr val="5B2D8E"/>
          </a:solidFill>
          <a:ln w="12700">
            <a:solidFill>
              <a:srgbClr val="5B2D8E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02920" y="1444752"/>
            <a:ext cx="548640" cy="548640"/>
          </a:xfrm>
          <a:prstGeom prst="ellipse">
            <a:avLst/>
          </a:prstGeom>
          <a:solidFill>
            <a:srgbClr val="5B2D8E"/>
          </a:solidFill>
          <a:ln w="12700">
            <a:solidFill>
              <a:srgbClr val="5B2D8E"/>
            </a:solidFill>
            <a:prstDash val="solid"/>
          </a:ln>
        </p:spPr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1490472"/>
            <a:ext cx="457200" cy="45720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1143000" y="1481328"/>
            <a:ext cx="18745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Écoute individuelle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475488" y="2103120"/>
            <a:ext cx="256032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Entretiens confidentiels, soutien moral, espace de parole sécurisé</a:t>
            </a:r>
            <a:endParaRPr lang="en-US" sz="1100" dirty="0"/>
          </a:p>
        </p:txBody>
      </p:sp>
      <p:sp>
        <p:nvSpPr>
          <p:cNvPr id="11" name="Shape 8"/>
          <p:cNvSpPr/>
          <p:nvPr/>
        </p:nvSpPr>
        <p:spPr>
          <a:xfrm>
            <a:off x="3273552" y="1280160"/>
            <a:ext cx="2743200" cy="1691640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2" name="Shape 9"/>
          <p:cNvSpPr/>
          <p:nvPr/>
        </p:nvSpPr>
        <p:spPr>
          <a:xfrm>
            <a:off x="3273552" y="1280160"/>
            <a:ext cx="2743200" cy="54864"/>
          </a:xfrm>
          <a:prstGeom prst="rect">
            <a:avLst/>
          </a:prstGeom>
          <a:solidFill>
            <a:srgbClr val="A0336E"/>
          </a:solidFill>
          <a:ln w="12700">
            <a:solidFill>
              <a:srgbClr val="A0336E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3410712" y="1444752"/>
            <a:ext cx="548640" cy="548640"/>
          </a:xfrm>
          <a:prstGeom prst="ellipse">
            <a:avLst/>
          </a:prstGeom>
          <a:solidFill>
            <a:srgbClr val="A0336E"/>
          </a:solidFill>
          <a:ln w="12700">
            <a:solidFill>
              <a:srgbClr val="A0336E"/>
            </a:solidFill>
            <a:prstDash val="solid"/>
          </a:ln>
        </p:spPr>
      </p:sp>
      <p:pic>
        <p:nvPicPr>
          <p:cNvPr id="1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6432" y="1490472"/>
            <a:ext cx="457200" cy="457200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4050792" y="1481328"/>
            <a:ext cx="18745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Orientation juridique</a:t>
            </a:r>
            <a:endParaRPr lang="en-US" sz="1200" dirty="0"/>
          </a:p>
        </p:txBody>
      </p:sp>
      <p:sp>
        <p:nvSpPr>
          <p:cNvPr id="16" name="Text 12"/>
          <p:cNvSpPr/>
          <p:nvPr/>
        </p:nvSpPr>
        <p:spPr>
          <a:xfrm>
            <a:off x="3383280" y="2103120"/>
            <a:ext cx="256032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Vers partenaires spécialisés : droit, social, médical, gendarmerie</a:t>
            </a:r>
            <a:endParaRPr lang="en-US" sz="1100" dirty="0"/>
          </a:p>
        </p:txBody>
      </p:sp>
      <p:sp>
        <p:nvSpPr>
          <p:cNvPr id="17" name="Shape 13"/>
          <p:cNvSpPr/>
          <p:nvPr/>
        </p:nvSpPr>
        <p:spPr>
          <a:xfrm>
            <a:off x="6181344" y="1280160"/>
            <a:ext cx="2743200" cy="1691640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8" name="Shape 14"/>
          <p:cNvSpPr/>
          <p:nvPr/>
        </p:nvSpPr>
        <p:spPr>
          <a:xfrm>
            <a:off x="6181344" y="1280160"/>
            <a:ext cx="2743200" cy="54864"/>
          </a:xfrm>
          <a:prstGeom prst="rect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</p:sp>
      <p:sp>
        <p:nvSpPr>
          <p:cNvPr id="19" name="Shape 15"/>
          <p:cNvSpPr/>
          <p:nvPr/>
        </p:nvSpPr>
        <p:spPr>
          <a:xfrm>
            <a:off x="6318504" y="1444752"/>
            <a:ext cx="548640" cy="548640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</p:sp>
      <p:pic>
        <p:nvPicPr>
          <p:cNvPr id="2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4224" y="1490472"/>
            <a:ext cx="457200" cy="457200"/>
          </a:xfrm>
          <a:prstGeom prst="rect">
            <a:avLst/>
          </a:prstGeom>
        </p:spPr>
      </p:pic>
      <p:sp>
        <p:nvSpPr>
          <p:cNvPr id="21" name="Text 16"/>
          <p:cNvSpPr/>
          <p:nvPr/>
        </p:nvSpPr>
        <p:spPr>
          <a:xfrm>
            <a:off x="6958584" y="1481328"/>
            <a:ext cx="18745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Cercles de parole</a:t>
            </a:r>
            <a:endParaRPr lang="en-US" sz="1200" dirty="0"/>
          </a:p>
        </p:txBody>
      </p:sp>
      <p:sp>
        <p:nvSpPr>
          <p:cNvPr id="22" name="Text 17"/>
          <p:cNvSpPr/>
          <p:nvPr/>
        </p:nvSpPr>
        <p:spPr>
          <a:xfrm>
            <a:off x="6291072" y="2103120"/>
            <a:ext cx="256032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Groupes de reconstruction collective, partage d'expériences</a:t>
            </a:r>
            <a:endParaRPr lang="en-US" sz="1100" dirty="0"/>
          </a:p>
        </p:txBody>
      </p:sp>
      <p:sp>
        <p:nvSpPr>
          <p:cNvPr id="23" name="Shape 18"/>
          <p:cNvSpPr/>
          <p:nvPr/>
        </p:nvSpPr>
        <p:spPr>
          <a:xfrm>
            <a:off x="365760" y="3108960"/>
            <a:ext cx="2743200" cy="1691640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4" name="Shape 19"/>
          <p:cNvSpPr/>
          <p:nvPr/>
        </p:nvSpPr>
        <p:spPr>
          <a:xfrm>
            <a:off x="365760" y="3108960"/>
            <a:ext cx="2743200" cy="54864"/>
          </a:xfrm>
          <a:prstGeom prst="rect">
            <a:avLst/>
          </a:prstGeom>
          <a:solidFill>
            <a:srgbClr val="C9974A"/>
          </a:solidFill>
          <a:ln w="12700">
            <a:solidFill>
              <a:srgbClr val="C9974A"/>
            </a:solidFill>
            <a:prstDash val="solid"/>
          </a:ln>
        </p:spPr>
      </p:sp>
      <p:sp>
        <p:nvSpPr>
          <p:cNvPr id="25" name="Shape 20"/>
          <p:cNvSpPr/>
          <p:nvPr/>
        </p:nvSpPr>
        <p:spPr>
          <a:xfrm>
            <a:off x="502920" y="3273552"/>
            <a:ext cx="548640" cy="548640"/>
          </a:xfrm>
          <a:prstGeom prst="ellipse">
            <a:avLst/>
          </a:prstGeom>
          <a:solidFill>
            <a:srgbClr val="C9974A"/>
          </a:solidFill>
          <a:ln w="12700">
            <a:solidFill>
              <a:srgbClr val="C9974A"/>
            </a:solidFill>
            <a:prstDash val="solid"/>
          </a:ln>
        </p:spPr>
      </p:sp>
      <p:pic>
        <p:nvPicPr>
          <p:cNvPr id="26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8640" y="3319272"/>
            <a:ext cx="457200" cy="457200"/>
          </a:xfrm>
          <a:prstGeom prst="rect">
            <a:avLst/>
          </a:prstGeom>
        </p:spPr>
      </p:pic>
      <p:sp>
        <p:nvSpPr>
          <p:cNvPr id="27" name="Text 21"/>
          <p:cNvSpPr/>
          <p:nvPr/>
        </p:nvSpPr>
        <p:spPr>
          <a:xfrm>
            <a:off x="1143000" y="3310128"/>
            <a:ext cx="18745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Ateliers bien-être</a:t>
            </a:r>
            <a:endParaRPr lang="en-US" sz="1200" dirty="0"/>
          </a:p>
        </p:txBody>
      </p:sp>
      <p:sp>
        <p:nvSpPr>
          <p:cNvPr id="28" name="Text 22"/>
          <p:cNvSpPr/>
          <p:nvPr/>
        </p:nvSpPr>
        <p:spPr>
          <a:xfrm>
            <a:off x="475488" y="3931920"/>
            <a:ext cx="256032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Confiance en soi, estime de soi, jardinage, cuisine, photo, arts</a:t>
            </a:r>
            <a:endParaRPr lang="en-US" sz="1100" dirty="0"/>
          </a:p>
        </p:txBody>
      </p:sp>
      <p:sp>
        <p:nvSpPr>
          <p:cNvPr id="29" name="Shape 23"/>
          <p:cNvSpPr/>
          <p:nvPr/>
        </p:nvSpPr>
        <p:spPr>
          <a:xfrm>
            <a:off x="3273552" y="3108960"/>
            <a:ext cx="2743200" cy="1691640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30" name="Shape 24"/>
          <p:cNvSpPr/>
          <p:nvPr/>
        </p:nvSpPr>
        <p:spPr>
          <a:xfrm>
            <a:off x="3273552" y="3108960"/>
            <a:ext cx="2743200" cy="54864"/>
          </a:xfrm>
          <a:prstGeom prst="rect">
            <a:avLst/>
          </a:prstGeom>
          <a:solidFill>
            <a:srgbClr val="A0336E"/>
          </a:solidFill>
          <a:ln w="12700">
            <a:solidFill>
              <a:srgbClr val="A0336E"/>
            </a:solidFill>
            <a:prstDash val="solid"/>
          </a:ln>
        </p:spPr>
      </p:sp>
      <p:sp>
        <p:nvSpPr>
          <p:cNvPr id="31" name="Shape 25"/>
          <p:cNvSpPr/>
          <p:nvPr/>
        </p:nvSpPr>
        <p:spPr>
          <a:xfrm>
            <a:off x="3410712" y="3273552"/>
            <a:ext cx="548640" cy="548640"/>
          </a:xfrm>
          <a:prstGeom prst="ellipse">
            <a:avLst/>
          </a:prstGeom>
          <a:solidFill>
            <a:srgbClr val="A0336E"/>
          </a:solidFill>
          <a:ln w="12700">
            <a:solidFill>
              <a:srgbClr val="A0336E"/>
            </a:solidFill>
            <a:prstDash val="solid"/>
          </a:ln>
        </p:spPr>
      </p:sp>
      <p:pic>
        <p:nvPicPr>
          <p:cNvPr id="32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56432" y="3319272"/>
            <a:ext cx="457200" cy="457200"/>
          </a:xfrm>
          <a:prstGeom prst="rect">
            <a:avLst/>
          </a:prstGeom>
        </p:spPr>
      </p:pic>
      <p:sp>
        <p:nvSpPr>
          <p:cNvPr id="33" name="Text 26"/>
          <p:cNvSpPr/>
          <p:nvPr/>
        </p:nvSpPr>
        <p:spPr>
          <a:xfrm>
            <a:off x="4050792" y="3310128"/>
            <a:ext cx="18745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Accueil enfants &amp; animaux</a:t>
            </a:r>
            <a:endParaRPr lang="en-US" sz="1200" dirty="0"/>
          </a:p>
        </p:txBody>
      </p:sp>
      <p:sp>
        <p:nvSpPr>
          <p:cNvPr id="34" name="Text 27"/>
          <p:cNvSpPr/>
          <p:nvPr/>
        </p:nvSpPr>
        <p:spPr>
          <a:xfrm>
            <a:off x="3383280" y="3931920"/>
            <a:ext cx="256032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Prise en charge globale de la famille, y compris les animaux</a:t>
            </a:r>
            <a:endParaRPr lang="en-US" sz="1100" dirty="0"/>
          </a:p>
        </p:txBody>
      </p:sp>
      <p:sp>
        <p:nvSpPr>
          <p:cNvPr id="35" name="Shape 28"/>
          <p:cNvSpPr/>
          <p:nvPr/>
        </p:nvSpPr>
        <p:spPr>
          <a:xfrm>
            <a:off x="6181344" y="3108960"/>
            <a:ext cx="2743200" cy="1691640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36" name="Shape 29"/>
          <p:cNvSpPr/>
          <p:nvPr/>
        </p:nvSpPr>
        <p:spPr>
          <a:xfrm>
            <a:off x="6181344" y="3108960"/>
            <a:ext cx="2743200" cy="54864"/>
          </a:xfrm>
          <a:prstGeom prst="rect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</p:sp>
      <p:sp>
        <p:nvSpPr>
          <p:cNvPr id="37" name="Shape 30"/>
          <p:cNvSpPr/>
          <p:nvPr/>
        </p:nvSpPr>
        <p:spPr>
          <a:xfrm>
            <a:off x="6318504" y="3273552"/>
            <a:ext cx="548640" cy="548640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</p:sp>
      <p:pic>
        <p:nvPicPr>
          <p:cNvPr id="38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64224" y="3319272"/>
            <a:ext cx="457200" cy="457200"/>
          </a:xfrm>
          <a:prstGeom prst="rect">
            <a:avLst/>
          </a:prstGeom>
        </p:spPr>
      </p:pic>
      <p:sp>
        <p:nvSpPr>
          <p:cNvPr id="39" name="Text 31"/>
          <p:cNvSpPr/>
          <p:nvPr/>
        </p:nvSpPr>
        <p:spPr>
          <a:xfrm>
            <a:off x="6958584" y="3310128"/>
            <a:ext cx="18745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Accompagnement emploi</a:t>
            </a:r>
            <a:endParaRPr lang="en-US" sz="1200" dirty="0"/>
          </a:p>
        </p:txBody>
      </p:sp>
      <p:sp>
        <p:nvSpPr>
          <p:cNvPr id="40" name="Text 32"/>
          <p:cNvSpPr/>
          <p:nvPr/>
        </p:nvSpPr>
        <p:spPr>
          <a:xfrm>
            <a:off x="6291072" y="3931920"/>
            <a:ext cx="256032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Vers l'autonomie financière et professionnelle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01168" cy="5143500"/>
          </a:xfrm>
          <a:prstGeom prst="rect">
            <a:avLst/>
          </a:prstGeom>
          <a:solidFill>
            <a:srgbClr val="5B2D8E"/>
          </a:solidFill>
          <a:ln w="12700">
            <a:solidFill>
              <a:srgbClr val="5B2D8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182880"/>
            <a:ext cx="85039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5B2D8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  Territoire &amp; Partenaires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365760" y="868680"/>
            <a:ext cx="8503920" cy="36576"/>
          </a:xfrm>
          <a:prstGeom prst="rect">
            <a:avLst/>
          </a:prstGeom>
          <a:solidFill>
            <a:srgbClr val="C9974A"/>
          </a:solidFill>
          <a:ln w="12700">
            <a:solidFill>
              <a:srgbClr val="C9974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365760" y="1005840"/>
            <a:ext cx="39319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Territoire d'intervention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365760" y="1508760"/>
            <a:ext cx="3840480" cy="685800"/>
          </a:xfrm>
          <a:prstGeom prst="rect">
            <a:avLst/>
          </a:prstGeom>
          <a:solidFill>
            <a:srgbClr val="F4ECF7"/>
          </a:solidFill>
          <a:ln w="12700">
            <a:solidFill>
              <a:srgbClr val="E8D5FF"/>
            </a:solidFill>
            <a:prstDash val="solid"/>
          </a:ln>
        </p:spPr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" y="1645920"/>
            <a:ext cx="347472" cy="41148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960120" y="1563624"/>
            <a:ext cx="3154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5B2D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Aude (11)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960120" y="1847088"/>
            <a:ext cx="3154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Siège, permanences CCAS, bureau d'accueil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365760" y="2313432"/>
            <a:ext cx="3840480" cy="685800"/>
          </a:xfrm>
          <a:prstGeom prst="rect">
            <a:avLst/>
          </a:prstGeom>
          <a:solidFill>
            <a:srgbClr val="F4ECF7"/>
          </a:solidFill>
          <a:ln w="12700">
            <a:solidFill>
              <a:srgbClr val="E8D5FF"/>
            </a:solidFill>
            <a:prstDash val="solid"/>
          </a:ln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2450592"/>
            <a:ext cx="347472" cy="41148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960120" y="2368296"/>
            <a:ext cx="3154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5B2D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Haute-Garonne (31)</a:t>
            </a:r>
            <a:endParaRPr lang="en-US" sz="1300" dirty="0"/>
          </a:p>
        </p:txBody>
      </p:sp>
      <p:sp>
        <p:nvSpPr>
          <p:cNvPr id="13" name="Text 9"/>
          <p:cNvSpPr/>
          <p:nvPr/>
        </p:nvSpPr>
        <p:spPr>
          <a:xfrm>
            <a:off x="960120" y="2651760"/>
            <a:ext cx="3154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Partenaires, interventions, réseau</a:t>
            </a:r>
            <a:endParaRPr lang="en-US" sz="1100" dirty="0"/>
          </a:p>
        </p:txBody>
      </p:sp>
      <p:sp>
        <p:nvSpPr>
          <p:cNvPr id="14" name="Shape 10"/>
          <p:cNvSpPr/>
          <p:nvPr/>
        </p:nvSpPr>
        <p:spPr>
          <a:xfrm>
            <a:off x="365760" y="3118104"/>
            <a:ext cx="3840480" cy="685800"/>
          </a:xfrm>
          <a:prstGeom prst="rect">
            <a:avLst/>
          </a:prstGeom>
          <a:solidFill>
            <a:srgbClr val="F4ECF7"/>
          </a:solidFill>
          <a:ln w="12700">
            <a:solidFill>
              <a:srgbClr val="E8D5FF"/>
            </a:solidFill>
            <a:prstDash val="solid"/>
          </a:ln>
        </p:spPr>
      </p:sp>
      <p:pic>
        <p:nvPicPr>
          <p:cNvPr id="15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" y="3255264"/>
            <a:ext cx="347472" cy="411480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960120" y="3172968"/>
            <a:ext cx="3154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5B2D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Occitanie</a:t>
            </a:r>
            <a:endParaRPr lang="en-US" sz="1300" dirty="0"/>
          </a:p>
        </p:txBody>
      </p:sp>
      <p:sp>
        <p:nvSpPr>
          <p:cNvPr id="17" name="Text 12"/>
          <p:cNvSpPr/>
          <p:nvPr/>
        </p:nvSpPr>
        <p:spPr>
          <a:xfrm>
            <a:off x="960120" y="3456432"/>
            <a:ext cx="3154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Ambition régionale progressive</a:t>
            </a:r>
            <a:endParaRPr lang="en-US" sz="1100" dirty="0"/>
          </a:p>
        </p:txBody>
      </p:sp>
      <p:sp>
        <p:nvSpPr>
          <p:cNvPr id="18" name="Shape 13"/>
          <p:cNvSpPr/>
          <p:nvPr/>
        </p:nvSpPr>
        <p:spPr>
          <a:xfrm>
            <a:off x="365760" y="3922776"/>
            <a:ext cx="3840480" cy="685800"/>
          </a:xfrm>
          <a:prstGeom prst="rect">
            <a:avLst/>
          </a:prstGeom>
          <a:solidFill>
            <a:srgbClr val="F4ECF7"/>
          </a:solidFill>
          <a:ln w="12700">
            <a:solidFill>
              <a:srgbClr val="E8D5FF"/>
            </a:solidFill>
            <a:prstDash val="solid"/>
          </a:ln>
        </p:spPr>
      </p:sp>
      <p:pic>
        <p:nvPicPr>
          <p:cNvPr id="19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920" y="4059936"/>
            <a:ext cx="347472" cy="411480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960120" y="3977640"/>
            <a:ext cx="3154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5B2D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National</a:t>
            </a:r>
            <a:endParaRPr lang="en-US" sz="1300" dirty="0"/>
          </a:p>
        </p:txBody>
      </p:sp>
      <p:sp>
        <p:nvSpPr>
          <p:cNvPr id="21" name="Text 15"/>
          <p:cNvSpPr/>
          <p:nvPr/>
        </p:nvSpPr>
        <p:spPr>
          <a:xfrm>
            <a:off x="960120" y="4261104"/>
            <a:ext cx="3154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Association enregistrée au plan national</a:t>
            </a:r>
            <a:endParaRPr lang="en-US" sz="1100" dirty="0"/>
          </a:p>
        </p:txBody>
      </p:sp>
      <p:sp>
        <p:nvSpPr>
          <p:cNvPr id="22" name="Shape 16"/>
          <p:cNvSpPr/>
          <p:nvPr/>
        </p:nvSpPr>
        <p:spPr>
          <a:xfrm>
            <a:off x="4480560" y="914400"/>
            <a:ext cx="36576" cy="4023360"/>
          </a:xfrm>
          <a:prstGeom prst="rect">
            <a:avLst/>
          </a:prstGeom>
          <a:solidFill>
            <a:srgbClr val="DDDDDD"/>
          </a:solidFill>
          <a:ln w="12700">
            <a:solidFill>
              <a:srgbClr val="DDDDDD"/>
            </a:solidFill>
            <a:prstDash val="solid"/>
          </a:ln>
        </p:spPr>
      </p:sp>
      <p:sp>
        <p:nvSpPr>
          <p:cNvPr id="23" name="Text 17"/>
          <p:cNvSpPr/>
          <p:nvPr/>
        </p:nvSpPr>
        <p:spPr>
          <a:xfrm>
            <a:off x="4663440" y="1005840"/>
            <a:ext cx="4206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Réseau partenarial</a:t>
            </a:r>
            <a:endParaRPr lang="en-US" sz="1600" dirty="0"/>
          </a:p>
        </p:txBody>
      </p:sp>
      <p:sp>
        <p:nvSpPr>
          <p:cNvPr id="24" name="Shape 18"/>
          <p:cNvSpPr/>
          <p:nvPr/>
        </p:nvSpPr>
        <p:spPr>
          <a:xfrm>
            <a:off x="4663440" y="1508760"/>
            <a:ext cx="4114800" cy="1051560"/>
          </a:xfrm>
          <a:prstGeom prst="rect">
            <a:avLst/>
          </a:prstGeom>
          <a:solidFill>
            <a:srgbClr val="F7F7F9"/>
          </a:solidFill>
          <a:ln w="12700">
            <a:solidFill>
              <a:srgbClr val="E0E0E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5" name="Shape 19"/>
          <p:cNvSpPr/>
          <p:nvPr/>
        </p:nvSpPr>
        <p:spPr>
          <a:xfrm>
            <a:off x="4663440" y="1508760"/>
            <a:ext cx="64008" cy="1051560"/>
          </a:xfrm>
          <a:prstGeom prst="rect">
            <a:avLst/>
          </a:prstGeom>
          <a:solidFill>
            <a:srgbClr val="5B2D8E"/>
          </a:solidFill>
          <a:ln w="12700">
            <a:solidFill>
              <a:srgbClr val="5B2D8E"/>
            </a:solidFill>
            <a:prstDash val="solid"/>
          </a:ln>
        </p:spPr>
      </p:sp>
      <p:sp>
        <p:nvSpPr>
          <p:cNvPr id="26" name="Text 20"/>
          <p:cNvSpPr/>
          <p:nvPr/>
        </p:nvSpPr>
        <p:spPr>
          <a:xfrm>
            <a:off x="4828032" y="1563624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5B2D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Accompagnement</a:t>
            </a:r>
            <a:endParaRPr lang="en-US" sz="1200" dirty="0"/>
          </a:p>
        </p:txBody>
      </p:sp>
      <p:sp>
        <p:nvSpPr>
          <p:cNvPr id="27" name="Text 21"/>
          <p:cNvSpPr/>
          <p:nvPr/>
        </p:nvSpPr>
        <p:spPr>
          <a:xfrm>
            <a:off x="4828032" y="1874520"/>
            <a:ext cx="38862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France Active   •   BPI France   •   La Ruche de Carbone</a:t>
            </a:r>
            <a:endParaRPr lang="en-US" sz="1100" dirty="0"/>
          </a:p>
        </p:txBody>
      </p:sp>
      <p:sp>
        <p:nvSpPr>
          <p:cNvPr id="28" name="Shape 22"/>
          <p:cNvSpPr/>
          <p:nvPr/>
        </p:nvSpPr>
        <p:spPr>
          <a:xfrm>
            <a:off x="4663440" y="2697480"/>
            <a:ext cx="4114800" cy="1051560"/>
          </a:xfrm>
          <a:prstGeom prst="rect">
            <a:avLst/>
          </a:prstGeom>
          <a:solidFill>
            <a:srgbClr val="F7F7F9"/>
          </a:solidFill>
          <a:ln w="12700">
            <a:solidFill>
              <a:srgbClr val="E0E0E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9" name="Shape 23"/>
          <p:cNvSpPr/>
          <p:nvPr/>
        </p:nvSpPr>
        <p:spPr>
          <a:xfrm>
            <a:off x="4663440" y="2697480"/>
            <a:ext cx="64008" cy="1051560"/>
          </a:xfrm>
          <a:prstGeom prst="rect">
            <a:avLst/>
          </a:prstGeom>
          <a:solidFill>
            <a:srgbClr val="5B2D8E"/>
          </a:solidFill>
          <a:ln w="12700">
            <a:solidFill>
              <a:srgbClr val="5B2D8E"/>
            </a:solidFill>
            <a:prstDash val="solid"/>
          </a:ln>
        </p:spPr>
      </p:sp>
      <p:sp>
        <p:nvSpPr>
          <p:cNvPr id="30" name="Text 24"/>
          <p:cNvSpPr/>
          <p:nvPr/>
        </p:nvSpPr>
        <p:spPr>
          <a:xfrm>
            <a:off x="4828032" y="2752344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5B2D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Institutionnels</a:t>
            </a:r>
            <a:endParaRPr lang="en-US" sz="1200" dirty="0"/>
          </a:p>
        </p:txBody>
      </p:sp>
      <p:sp>
        <p:nvSpPr>
          <p:cNvPr id="31" name="Text 25"/>
          <p:cNvSpPr/>
          <p:nvPr/>
        </p:nvSpPr>
        <p:spPr>
          <a:xfrm>
            <a:off x="4828032" y="3063240"/>
            <a:ext cx="38862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CCAS local   •   Coordinateurs collectivités   •   Gendarmerie (en cours)</a:t>
            </a:r>
            <a:endParaRPr lang="en-US" sz="1100" dirty="0"/>
          </a:p>
        </p:txBody>
      </p:sp>
      <p:sp>
        <p:nvSpPr>
          <p:cNvPr id="32" name="Shape 26"/>
          <p:cNvSpPr/>
          <p:nvPr/>
        </p:nvSpPr>
        <p:spPr>
          <a:xfrm>
            <a:off x="4663440" y="3886200"/>
            <a:ext cx="4114800" cy="1051560"/>
          </a:xfrm>
          <a:prstGeom prst="rect">
            <a:avLst/>
          </a:prstGeom>
          <a:solidFill>
            <a:srgbClr val="F7F7F9"/>
          </a:solidFill>
          <a:ln w="12700">
            <a:solidFill>
              <a:srgbClr val="E0E0E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33" name="Shape 27"/>
          <p:cNvSpPr/>
          <p:nvPr/>
        </p:nvSpPr>
        <p:spPr>
          <a:xfrm>
            <a:off x="4663440" y="3886200"/>
            <a:ext cx="64008" cy="1051560"/>
          </a:xfrm>
          <a:prstGeom prst="rect">
            <a:avLst/>
          </a:prstGeom>
          <a:solidFill>
            <a:srgbClr val="5B2D8E"/>
          </a:solidFill>
          <a:ln w="12700">
            <a:solidFill>
              <a:srgbClr val="5B2D8E"/>
            </a:solidFill>
            <a:prstDash val="solid"/>
          </a:ln>
        </p:spPr>
      </p:sp>
      <p:sp>
        <p:nvSpPr>
          <p:cNvPr id="34" name="Text 28"/>
          <p:cNvSpPr/>
          <p:nvPr/>
        </p:nvSpPr>
        <p:spPr>
          <a:xfrm>
            <a:off x="4828032" y="3941064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5B2D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Associatifs</a:t>
            </a:r>
            <a:endParaRPr lang="en-US" sz="1200" dirty="0"/>
          </a:p>
        </p:txBody>
      </p:sp>
      <p:sp>
        <p:nvSpPr>
          <p:cNvPr id="35" name="Text 29"/>
          <p:cNvSpPr/>
          <p:nvPr/>
        </p:nvSpPr>
        <p:spPr>
          <a:xfrm>
            <a:off x="4828032" y="4251960"/>
            <a:ext cx="38862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Fondation des Femmes   •   Olympe de Gouges (en cours)   •   Maison des Femmes de Purpan (en cours)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2C3E5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01168" cy="5143500"/>
          </a:xfrm>
          <a:prstGeom prst="rect">
            <a:avLst/>
          </a:prstGeom>
          <a:solidFill>
            <a:srgbClr val="C9974A"/>
          </a:solidFill>
          <a:ln w="12700">
            <a:solidFill>
              <a:srgbClr val="C9974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137160"/>
            <a:ext cx="1371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4800" b="1" dirty="0">
                <a:solidFill>
                  <a:srgbClr val="3D546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05</a:t>
            </a:r>
            <a:endParaRPr lang="en-US" sz="4800" dirty="0"/>
          </a:p>
        </p:txBody>
      </p:sp>
      <p:sp>
        <p:nvSpPr>
          <p:cNvPr id="4" name="Text 2"/>
          <p:cNvSpPr/>
          <p:nvPr/>
        </p:nvSpPr>
        <p:spPr>
          <a:xfrm>
            <a:off x="457200" y="749808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Notre impact</a:t>
            </a:r>
            <a:endParaRPr lang="en-US" sz="3000" dirty="0"/>
          </a:p>
        </p:txBody>
      </p:sp>
      <p:sp>
        <p:nvSpPr>
          <p:cNvPr id="5" name="Shape 3"/>
          <p:cNvSpPr/>
          <p:nvPr/>
        </p:nvSpPr>
        <p:spPr>
          <a:xfrm>
            <a:off x="365760" y="1417320"/>
            <a:ext cx="2743200" cy="1828800"/>
          </a:xfrm>
          <a:prstGeom prst="rect">
            <a:avLst/>
          </a:prstGeom>
          <a:solidFill>
            <a:srgbClr val="5B2D8E"/>
          </a:solidFill>
          <a:ln w="12700">
            <a:solidFill>
              <a:srgbClr val="5B2D8E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365760" y="1463040"/>
            <a:ext cx="2743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6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~20</a:t>
            </a:r>
            <a:endParaRPr lang="en-US" sz="6000" dirty="0"/>
          </a:p>
        </p:txBody>
      </p:sp>
      <p:sp>
        <p:nvSpPr>
          <p:cNvPr id="7" name="Text 5"/>
          <p:cNvSpPr/>
          <p:nvPr/>
        </p:nvSpPr>
        <p:spPr>
          <a:xfrm>
            <a:off x="365760" y="2395728"/>
            <a:ext cx="2743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femmes accompagnées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365760" y="2761488"/>
            <a:ext cx="27432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i="1" dirty="0">
                <a:solidFill>
                  <a:srgbClr val="E8D5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 2025 sans lieu dédié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3291840" y="1417320"/>
            <a:ext cx="2743200" cy="1828800"/>
          </a:xfrm>
          <a:prstGeom prst="rect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3291840" y="1463040"/>
            <a:ext cx="2743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6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90%</a:t>
            </a:r>
            <a:endParaRPr lang="en-US" sz="6000" dirty="0"/>
          </a:p>
        </p:txBody>
      </p:sp>
      <p:sp>
        <p:nvSpPr>
          <p:cNvPr id="11" name="Text 9"/>
          <p:cNvSpPr/>
          <p:nvPr/>
        </p:nvSpPr>
        <p:spPr>
          <a:xfrm>
            <a:off x="3291840" y="2395728"/>
            <a:ext cx="2743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emprunten un parcours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3291840" y="2761488"/>
            <a:ext cx="27432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i="1" dirty="0">
                <a:solidFill>
                  <a:srgbClr val="E8D5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 reconstruction suite à nos conseils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6217920" y="1417320"/>
            <a:ext cx="2743200" cy="1828800"/>
          </a:xfrm>
          <a:prstGeom prst="rect">
            <a:avLst/>
          </a:prstGeom>
          <a:solidFill>
            <a:srgbClr val="C9974A"/>
          </a:solidFill>
          <a:ln w="12700">
            <a:solidFill>
              <a:srgbClr val="C9974A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6217920" y="1463040"/>
            <a:ext cx="2743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6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6000" dirty="0"/>
          </a:p>
        </p:txBody>
      </p:sp>
      <p:sp>
        <p:nvSpPr>
          <p:cNvPr id="15" name="Text 13"/>
          <p:cNvSpPr/>
          <p:nvPr/>
        </p:nvSpPr>
        <p:spPr>
          <a:xfrm>
            <a:off x="6217920" y="2395728"/>
            <a:ext cx="2743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permanences actives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6217920" y="2761488"/>
            <a:ext cx="27432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i="1" dirty="0">
                <a:solidFill>
                  <a:srgbClr val="E8D5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véranda (Aude) + CCAS dès avril 2026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365760" y="33832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C997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Retours terrain :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365760" y="3794760"/>
            <a:ext cx="8229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marL="342900" indent="-342900">
              <a:buSzPct val="100000"/>
              <a:buChar char="•"/>
            </a:pPr>
            <a:r>
              <a:rPr lang="en-US" sz="1200" dirty="0">
                <a:solidFill>
                  <a:srgbClr val="E8D5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 femmes se sentent reconnues et comprises</a:t>
            </a:r>
            <a:endParaRPr lang="en-US" sz="1200" dirty="0"/>
          </a:p>
          <a:p>
            <a:pPr algn="l" marL="342900" indent="-342900">
              <a:buSzPct val="100000"/>
              <a:buChar char="•"/>
            </a:pPr>
            <a:r>
              <a:rPr lang="en-US" sz="1200" dirty="0">
                <a:solidFill>
                  <a:srgbClr val="E8D5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Conseils familles proches des victimes</a:t>
            </a:r>
            <a:endParaRPr lang="en-US" sz="1200" dirty="0"/>
          </a:p>
          <a:p>
            <a:pPr algn="l" marL="342900" indent="-342900">
              <a:buSzPct val="100000"/>
              <a:buChar char="•"/>
            </a:pPr>
            <a:r>
              <a:rPr lang="en-US" sz="1200" dirty="0">
                <a:solidFill>
                  <a:srgbClr val="E8D5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Accompagnement post-traumatique individualisé</a:t>
            </a:r>
            <a:endParaRPr lang="en-US" sz="1200" dirty="0"/>
          </a:p>
          <a:p>
            <a:pPr algn="l" marL="342900" indent="-342900">
              <a:buSzPct val="100000"/>
              <a:buChar char="•"/>
            </a:pPr>
            <a:r>
              <a:rPr lang="en-US" sz="1200" dirty="0">
                <a:solidFill>
                  <a:srgbClr val="E8D5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Orientation vers partenaires spécialisés</a:t>
            </a:r>
            <a:endParaRPr lang="en-US" sz="1200" dirty="0"/>
          </a:p>
          <a:p>
            <a:pPr algn="l" indent="0" marL="0">
              <a:buNone/>
            </a:pPr>
            <a:endParaRPr lang="en-US" sz="1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7F7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188720"/>
          </a:xfrm>
          <a:prstGeom prst="rect">
            <a:avLst/>
          </a:prstGeom>
          <a:solidFill>
            <a:srgbClr val="5B2D8E"/>
          </a:solidFill>
          <a:ln w="12700">
            <a:solidFill>
              <a:srgbClr val="5B2D8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201168" cy="5143500"/>
          </a:xfrm>
          <a:prstGeom prst="rect">
            <a:avLst/>
          </a:prstGeom>
          <a:solidFill>
            <a:srgbClr val="C9974A"/>
          </a:solidFill>
          <a:ln w="12700">
            <a:solidFill>
              <a:srgbClr val="C9974A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0"/>
            <a:ext cx="841248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06  Plan de développement &amp; ambition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365760" y="2286000"/>
            <a:ext cx="8412480" cy="64008"/>
          </a:xfrm>
          <a:prstGeom prst="rect">
            <a:avLst/>
          </a:prstGeom>
          <a:solidFill>
            <a:srgbClr val="CCCCCC"/>
          </a:solidFill>
          <a:ln w="12700">
            <a:solidFill>
              <a:srgbClr val="CCCCCC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261872" y="2157984"/>
            <a:ext cx="402336" cy="402336"/>
          </a:xfrm>
          <a:prstGeom prst="ellipse">
            <a:avLst/>
          </a:prstGeom>
          <a:solidFill>
            <a:srgbClr val="5B2D8E"/>
          </a:solidFill>
          <a:ln w="12700">
            <a:solidFill>
              <a:srgbClr val="5B2D8E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365760" y="2606040"/>
            <a:ext cx="25603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5B2D8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2026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365760" y="1234440"/>
            <a:ext cx="2560320" cy="896112"/>
          </a:xfrm>
          <a:prstGeom prst="rect">
            <a:avLst/>
          </a:prstGeom>
          <a:solidFill>
            <a:srgbClr val="5B2D8E"/>
          </a:solidFill>
          <a:ln w="12700">
            <a:solidFill>
              <a:srgbClr val="5B2D8E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365760" y="1234440"/>
            <a:ext cx="2560320" cy="8961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Structuration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365760" y="2999232"/>
            <a:ext cx="2560320" cy="1920240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365760" y="2999232"/>
            <a:ext cx="2560320" cy="54864"/>
          </a:xfrm>
          <a:prstGeom prst="rect">
            <a:avLst/>
          </a:prstGeom>
          <a:solidFill>
            <a:srgbClr val="5B2D8E"/>
          </a:solidFill>
          <a:ln w="12700">
            <a:solidFill>
              <a:srgbClr val="5B2D8E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57200" y="3090672"/>
            <a:ext cx="237744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marL="342900" indent="-342900">
              <a:buSzPct val="100000"/>
              <a:buChar char="•"/>
            </a:pPr>
            <a:r>
              <a:rPr lang="en-US" sz="1100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Permanences CCAS</a:t>
            </a:r>
            <a:endParaRPr lang="en-US" sz="1100" dirty="0"/>
          </a:p>
          <a:p>
            <a:pPr algn="l" marL="342900" indent="-342900">
              <a:buSzPct val="100000"/>
              <a:buChar char="•"/>
            </a:pPr>
            <a:r>
              <a:rPr lang="en-US" sz="1100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Dossiers subventions</a:t>
            </a:r>
            <a:endParaRPr lang="en-US" sz="1100" dirty="0"/>
          </a:p>
          <a:p>
            <a:pPr algn="l" marL="342900" indent="-342900">
              <a:buSzPct val="100000"/>
              <a:buChar char="•"/>
            </a:pPr>
            <a:r>
              <a:rPr lang="en-US" sz="1100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Crowdfunding</a:t>
            </a:r>
            <a:endParaRPr lang="en-US" sz="1100" dirty="0"/>
          </a:p>
          <a:p>
            <a:pPr algn="l" marL="342900" indent="-342900">
              <a:buSzPct val="100000"/>
              <a:buChar char="•"/>
            </a:pPr>
            <a:r>
              <a:rPr lang="en-US" sz="1100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Identification lieu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4142232" y="2157984"/>
            <a:ext cx="402336" cy="402336"/>
          </a:xfrm>
          <a:prstGeom prst="ellipse">
            <a:avLst/>
          </a:prstGeom>
          <a:solidFill>
            <a:srgbClr val="A0336E"/>
          </a:solidFill>
          <a:ln w="12700">
            <a:solidFill>
              <a:srgbClr val="A0336E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3246120" y="2606040"/>
            <a:ext cx="25603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A0336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2027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3246120" y="1234440"/>
            <a:ext cx="2560320" cy="896112"/>
          </a:xfrm>
          <a:prstGeom prst="rect">
            <a:avLst/>
          </a:prstGeom>
          <a:solidFill>
            <a:srgbClr val="A0336E"/>
          </a:solidFill>
          <a:ln w="12700">
            <a:solidFill>
              <a:srgbClr val="A0336E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3246120" y="1234440"/>
            <a:ext cx="2560320" cy="8961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Acquisition &amp; Ouverture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3246120" y="2999232"/>
            <a:ext cx="2560320" cy="1920240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3246120" y="2999232"/>
            <a:ext cx="2560320" cy="54864"/>
          </a:xfrm>
          <a:prstGeom prst="rect">
            <a:avLst/>
          </a:prstGeom>
          <a:solidFill>
            <a:srgbClr val="A0336E"/>
          </a:solidFill>
          <a:ln w="12700">
            <a:solidFill>
              <a:srgbClr val="A0336E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3337560" y="3090672"/>
            <a:ext cx="237744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marL="342900" indent="-342900">
              <a:buSzPct val="100000"/>
              <a:buChar char="•"/>
            </a:pPr>
            <a:r>
              <a:rPr lang="en-US" sz="1100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Achat du lieu</a:t>
            </a:r>
            <a:endParaRPr lang="en-US" sz="1100" dirty="0"/>
          </a:p>
          <a:p>
            <a:pPr algn="l" marL="342900" indent="-342900">
              <a:buSzPct val="100000"/>
              <a:buChar char="•"/>
            </a:pPr>
            <a:r>
              <a:rPr lang="en-US" sz="1100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Recrutement secrétaire CDI</a:t>
            </a:r>
            <a:endParaRPr lang="en-US" sz="1100" dirty="0"/>
          </a:p>
          <a:p>
            <a:pPr algn="l" marL="342900" indent="-342900">
              <a:buSzPct val="100000"/>
              <a:buChar char="•"/>
            </a:pPr>
            <a:r>
              <a:rPr lang="en-US" sz="1100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Location bureaux pro</a:t>
            </a:r>
            <a:endParaRPr lang="en-US" sz="1100" dirty="0"/>
          </a:p>
          <a:p>
            <a:pPr algn="l" marL="342900" indent="-342900">
              <a:buSzPct val="100000"/>
              <a:buChar char="•"/>
            </a:pPr>
            <a:r>
              <a:rPr lang="en-US" sz="1100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Accueil hébergement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7022592" y="2157984"/>
            <a:ext cx="402336" cy="402336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6126480" y="2606040"/>
            <a:ext cx="25603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A7A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2028+</a:t>
            </a:r>
            <a:endParaRPr lang="en-US" sz="1600" dirty="0"/>
          </a:p>
        </p:txBody>
      </p:sp>
      <p:sp>
        <p:nvSpPr>
          <p:cNvPr id="22" name="Shape 20"/>
          <p:cNvSpPr/>
          <p:nvPr/>
        </p:nvSpPr>
        <p:spPr>
          <a:xfrm>
            <a:off x="6126480" y="1234440"/>
            <a:ext cx="2560320" cy="896112"/>
          </a:xfrm>
          <a:prstGeom prst="rect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6126480" y="1234440"/>
            <a:ext cx="2560320" cy="8961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Consolidation</a:t>
            </a:r>
            <a:endParaRPr lang="en-US" sz="1400" dirty="0"/>
          </a:p>
        </p:txBody>
      </p:sp>
      <p:sp>
        <p:nvSpPr>
          <p:cNvPr id="24" name="Shape 22"/>
          <p:cNvSpPr/>
          <p:nvPr/>
        </p:nvSpPr>
        <p:spPr>
          <a:xfrm>
            <a:off x="6126480" y="2999232"/>
            <a:ext cx="2560320" cy="1920240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6126480" y="2999232"/>
            <a:ext cx="2560320" cy="54864"/>
          </a:xfrm>
          <a:prstGeom prst="rect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217920" y="3090672"/>
            <a:ext cx="237744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marL="342900" indent="-342900">
              <a:buSzPct val="100000"/>
              <a:buChar char="•"/>
            </a:pPr>
            <a:r>
              <a:rPr lang="en-US" sz="1100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30-40 femmes / an</a:t>
            </a:r>
            <a:endParaRPr lang="en-US" sz="1100" dirty="0"/>
          </a:p>
          <a:p>
            <a:pPr algn="l" marL="342900" indent="-342900">
              <a:buSzPct val="100000"/>
              <a:buChar char="•"/>
            </a:pPr>
            <a:r>
              <a:rPr lang="en-US" sz="1100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Puéricultrice</a:t>
            </a:r>
            <a:endParaRPr lang="en-US" sz="1100" dirty="0"/>
          </a:p>
          <a:p>
            <a:pPr algn="l" marL="342900" indent="-342900">
              <a:buSzPct val="100000"/>
              <a:buChar char="•"/>
            </a:pPr>
            <a:r>
              <a:rPr lang="en-US" sz="1100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Équilibre financier</a:t>
            </a:r>
            <a:endParaRPr lang="en-US" sz="1100" dirty="0"/>
          </a:p>
          <a:p>
            <a:pPr algn="l" marL="342900" indent="-342900">
              <a:buSzPct val="100000"/>
              <a:buChar char="•"/>
            </a:pPr>
            <a:r>
              <a:rPr lang="en-US" sz="1100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Extension réseau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01168" cy="5143500"/>
          </a:xfrm>
          <a:prstGeom prst="rect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228600"/>
            <a:ext cx="8503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Notre grande ambition :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365760" y="658368"/>
            <a:ext cx="8503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800" b="1" dirty="0">
                <a:solidFill>
                  <a:srgbClr val="1A7A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 Lieu d'Accueil</a:t>
            </a:r>
            <a:endParaRPr lang="en-US" sz="3800" dirty="0"/>
          </a:p>
        </p:txBody>
      </p:sp>
      <p:sp>
        <p:nvSpPr>
          <p:cNvPr id="5" name="Shape 3"/>
          <p:cNvSpPr/>
          <p:nvPr/>
        </p:nvSpPr>
        <p:spPr>
          <a:xfrm>
            <a:off x="365760" y="1426464"/>
            <a:ext cx="8503920" cy="45720"/>
          </a:xfrm>
          <a:prstGeom prst="rect">
            <a:avLst/>
          </a:prstGeom>
          <a:solidFill>
            <a:srgbClr val="C9974A"/>
          </a:solidFill>
          <a:ln w="12700">
            <a:solidFill>
              <a:srgbClr val="C9974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65760" y="1554480"/>
            <a:ext cx="84124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400" i="1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 lieu sécurisé, chaleureux et opérationnel pour accueillir les femmes et leurs enfants — avec leurs animaux — dans un environnement propice à la reconstruction.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365760" y="2377440"/>
            <a:ext cx="2743200" cy="1188720"/>
          </a:xfrm>
          <a:prstGeom prst="rect">
            <a:avLst/>
          </a:prstGeom>
          <a:solidFill>
            <a:srgbClr val="F7F7F9"/>
          </a:solidFill>
          <a:ln w="12700">
            <a:solidFill>
              <a:srgbClr val="E0E0E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365760" y="2377440"/>
            <a:ext cx="64008" cy="1188720"/>
          </a:xfrm>
          <a:prstGeom prst="rect">
            <a:avLst/>
          </a:prstGeom>
          <a:solidFill>
            <a:srgbClr val="5B2D8E"/>
          </a:solidFill>
          <a:ln w="12700">
            <a:solidFill>
              <a:srgbClr val="5B2D8E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30352" y="2560320"/>
            <a:ext cx="502920" cy="502920"/>
          </a:xfrm>
          <a:prstGeom prst="ellipse">
            <a:avLst/>
          </a:prstGeom>
          <a:solidFill>
            <a:srgbClr val="5B2D8E">
              <a:alpha val="20000"/>
            </a:srgbClr>
          </a:solidFill>
          <a:ln w="12700">
            <a:solidFill>
              <a:srgbClr val="5B2D8E">
                <a:alpha val="40000"/>
              </a:srgbClr>
            </a:solidFill>
            <a:prstDash val="solid"/>
          </a:ln>
        </p:spPr>
      </p:sp>
      <p:pic>
        <p:nvPicPr>
          <p:cNvPr id="10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66928" y="2587752"/>
            <a:ext cx="411480" cy="411480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1143000" y="2468880"/>
            <a:ext cx="18745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Hébergement temporaire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1143000" y="2880360"/>
            <a:ext cx="1874520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0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Chambres sécurisées pour femmes seules ou avec enfants</a:t>
            </a:r>
            <a:endParaRPr lang="en-US" sz="1000" dirty="0"/>
          </a:p>
        </p:txBody>
      </p:sp>
      <p:sp>
        <p:nvSpPr>
          <p:cNvPr id="13" name="Shape 10"/>
          <p:cNvSpPr/>
          <p:nvPr/>
        </p:nvSpPr>
        <p:spPr>
          <a:xfrm>
            <a:off x="3273552" y="2377440"/>
            <a:ext cx="2743200" cy="1188720"/>
          </a:xfrm>
          <a:prstGeom prst="rect">
            <a:avLst/>
          </a:prstGeom>
          <a:solidFill>
            <a:srgbClr val="F7F7F9"/>
          </a:solidFill>
          <a:ln w="12700">
            <a:solidFill>
              <a:srgbClr val="E0E0E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4" name="Shape 11"/>
          <p:cNvSpPr/>
          <p:nvPr/>
        </p:nvSpPr>
        <p:spPr>
          <a:xfrm>
            <a:off x="3273552" y="2377440"/>
            <a:ext cx="64008" cy="1188720"/>
          </a:xfrm>
          <a:prstGeom prst="rect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3438144" y="2560320"/>
            <a:ext cx="502920" cy="502920"/>
          </a:xfrm>
          <a:prstGeom prst="ellipse">
            <a:avLst/>
          </a:prstGeom>
          <a:solidFill>
            <a:srgbClr val="1A7A4A">
              <a:alpha val="20000"/>
            </a:srgbClr>
          </a:solidFill>
          <a:ln w="12700">
            <a:solidFill>
              <a:srgbClr val="1A7A4A">
                <a:alpha val="40000"/>
              </a:srgbClr>
            </a:solidFill>
            <a:prstDash val="solid"/>
          </a:ln>
        </p:spPr>
      </p:sp>
      <p:pic>
        <p:nvPicPr>
          <p:cNvPr id="1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4720" y="2587752"/>
            <a:ext cx="411480" cy="411480"/>
          </a:xfrm>
          <a:prstGeom prst="rect">
            <a:avLst/>
          </a:prstGeom>
        </p:spPr>
      </p:pic>
      <p:sp>
        <p:nvSpPr>
          <p:cNvPr id="17" name="Text 13"/>
          <p:cNvSpPr/>
          <p:nvPr/>
        </p:nvSpPr>
        <p:spPr>
          <a:xfrm>
            <a:off x="4050792" y="2468880"/>
            <a:ext cx="18745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Accompagnement intensif</a:t>
            </a:r>
            <a:endParaRPr lang="en-US" sz="1200" dirty="0"/>
          </a:p>
        </p:txBody>
      </p:sp>
      <p:sp>
        <p:nvSpPr>
          <p:cNvPr id="18" name="Text 14"/>
          <p:cNvSpPr/>
          <p:nvPr/>
        </p:nvSpPr>
        <p:spPr>
          <a:xfrm>
            <a:off x="4050792" y="2880360"/>
            <a:ext cx="1874520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0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Suivi quotidien : administratif, psychologique, juridique</a:t>
            </a:r>
            <a:endParaRPr lang="en-US" sz="1000" dirty="0"/>
          </a:p>
        </p:txBody>
      </p:sp>
      <p:sp>
        <p:nvSpPr>
          <p:cNvPr id="19" name="Shape 15"/>
          <p:cNvSpPr/>
          <p:nvPr/>
        </p:nvSpPr>
        <p:spPr>
          <a:xfrm>
            <a:off x="6181344" y="2377440"/>
            <a:ext cx="2743200" cy="1188720"/>
          </a:xfrm>
          <a:prstGeom prst="rect">
            <a:avLst/>
          </a:prstGeom>
          <a:solidFill>
            <a:srgbClr val="F7F7F9"/>
          </a:solidFill>
          <a:ln w="12700">
            <a:solidFill>
              <a:srgbClr val="E0E0E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0" name="Shape 16"/>
          <p:cNvSpPr/>
          <p:nvPr/>
        </p:nvSpPr>
        <p:spPr>
          <a:xfrm>
            <a:off x="6181344" y="2377440"/>
            <a:ext cx="64008" cy="1188720"/>
          </a:xfrm>
          <a:prstGeom prst="rect">
            <a:avLst/>
          </a:prstGeom>
          <a:solidFill>
            <a:srgbClr val="A0336E"/>
          </a:solidFill>
          <a:ln w="12700">
            <a:solidFill>
              <a:srgbClr val="A0336E"/>
            </a:solidFill>
            <a:prstDash val="solid"/>
          </a:ln>
        </p:spPr>
      </p:sp>
      <p:sp>
        <p:nvSpPr>
          <p:cNvPr id="21" name="Shape 17"/>
          <p:cNvSpPr/>
          <p:nvPr/>
        </p:nvSpPr>
        <p:spPr>
          <a:xfrm>
            <a:off x="6345936" y="2560320"/>
            <a:ext cx="502920" cy="502920"/>
          </a:xfrm>
          <a:prstGeom prst="ellipse">
            <a:avLst/>
          </a:prstGeom>
          <a:solidFill>
            <a:srgbClr val="A0336E">
              <a:alpha val="20000"/>
            </a:srgbClr>
          </a:solidFill>
          <a:ln w="12700">
            <a:solidFill>
              <a:srgbClr val="A0336E">
                <a:alpha val="40000"/>
              </a:srgbClr>
            </a:solidFill>
            <a:prstDash val="solid"/>
          </a:ln>
        </p:spPr>
      </p:sp>
      <p:pic>
        <p:nvPicPr>
          <p:cNvPr id="22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2512" y="2587752"/>
            <a:ext cx="411480" cy="411480"/>
          </a:xfrm>
          <a:prstGeom prst="rect">
            <a:avLst/>
          </a:prstGeom>
        </p:spPr>
      </p:pic>
      <p:sp>
        <p:nvSpPr>
          <p:cNvPr id="23" name="Text 18"/>
          <p:cNvSpPr/>
          <p:nvPr/>
        </p:nvSpPr>
        <p:spPr>
          <a:xfrm>
            <a:off x="6958584" y="2468880"/>
            <a:ext cx="18745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Garde d'enfants</a:t>
            </a:r>
            <a:endParaRPr lang="en-US" sz="1200" dirty="0"/>
          </a:p>
        </p:txBody>
      </p:sp>
      <p:sp>
        <p:nvSpPr>
          <p:cNvPr id="24" name="Text 19"/>
          <p:cNvSpPr/>
          <p:nvPr/>
        </p:nvSpPr>
        <p:spPr>
          <a:xfrm>
            <a:off x="6958584" y="2880360"/>
            <a:ext cx="1874520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0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Puéricultrice pour libérer les mamans dans leurs démarches</a:t>
            </a:r>
            <a:endParaRPr lang="en-US" sz="1000" dirty="0"/>
          </a:p>
        </p:txBody>
      </p:sp>
      <p:sp>
        <p:nvSpPr>
          <p:cNvPr id="25" name="Shape 20"/>
          <p:cNvSpPr/>
          <p:nvPr/>
        </p:nvSpPr>
        <p:spPr>
          <a:xfrm>
            <a:off x="365760" y="3703320"/>
            <a:ext cx="2743200" cy="1188720"/>
          </a:xfrm>
          <a:prstGeom prst="rect">
            <a:avLst/>
          </a:prstGeom>
          <a:solidFill>
            <a:srgbClr val="F7F7F9"/>
          </a:solidFill>
          <a:ln w="12700">
            <a:solidFill>
              <a:srgbClr val="E0E0E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6" name="Shape 21"/>
          <p:cNvSpPr/>
          <p:nvPr/>
        </p:nvSpPr>
        <p:spPr>
          <a:xfrm>
            <a:off x="365760" y="3703320"/>
            <a:ext cx="64008" cy="1188720"/>
          </a:xfrm>
          <a:prstGeom prst="rect">
            <a:avLst/>
          </a:prstGeom>
          <a:solidFill>
            <a:srgbClr val="C9974A"/>
          </a:solidFill>
          <a:ln w="12700">
            <a:solidFill>
              <a:srgbClr val="C9974A"/>
            </a:solidFill>
            <a:prstDash val="solid"/>
          </a:ln>
        </p:spPr>
      </p:sp>
      <p:sp>
        <p:nvSpPr>
          <p:cNvPr id="27" name="Shape 22"/>
          <p:cNvSpPr/>
          <p:nvPr/>
        </p:nvSpPr>
        <p:spPr>
          <a:xfrm>
            <a:off x="530352" y="3886200"/>
            <a:ext cx="502920" cy="502920"/>
          </a:xfrm>
          <a:prstGeom prst="ellipse">
            <a:avLst/>
          </a:prstGeom>
          <a:solidFill>
            <a:srgbClr val="C9974A">
              <a:alpha val="20000"/>
            </a:srgbClr>
          </a:solidFill>
          <a:ln w="12700">
            <a:solidFill>
              <a:srgbClr val="C9974A">
                <a:alpha val="40000"/>
              </a:srgbClr>
            </a:solidFill>
            <a:prstDash val="solid"/>
          </a:ln>
        </p:spPr>
      </p:sp>
      <p:pic>
        <p:nvPicPr>
          <p:cNvPr id="28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6928" y="3913632"/>
            <a:ext cx="411480" cy="411480"/>
          </a:xfrm>
          <a:prstGeom prst="rect">
            <a:avLst/>
          </a:prstGeom>
        </p:spPr>
      </p:pic>
      <p:sp>
        <p:nvSpPr>
          <p:cNvPr id="29" name="Text 23"/>
          <p:cNvSpPr/>
          <p:nvPr/>
        </p:nvSpPr>
        <p:spPr>
          <a:xfrm>
            <a:off x="1143000" y="3794760"/>
            <a:ext cx="18745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Retour à l'emploi</a:t>
            </a:r>
            <a:endParaRPr lang="en-US" sz="1200" dirty="0"/>
          </a:p>
        </p:txBody>
      </p:sp>
      <p:sp>
        <p:nvSpPr>
          <p:cNvPr id="30" name="Text 24"/>
          <p:cNvSpPr/>
          <p:nvPr/>
        </p:nvSpPr>
        <p:spPr>
          <a:xfrm>
            <a:off x="1143000" y="4206240"/>
            <a:ext cx="1874520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0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Ateliers, formation, mise en relation avec employeurs</a:t>
            </a:r>
            <a:endParaRPr lang="en-US" sz="1000" dirty="0"/>
          </a:p>
        </p:txBody>
      </p:sp>
      <p:sp>
        <p:nvSpPr>
          <p:cNvPr id="31" name="Shape 25"/>
          <p:cNvSpPr/>
          <p:nvPr/>
        </p:nvSpPr>
        <p:spPr>
          <a:xfrm>
            <a:off x="3273552" y="3703320"/>
            <a:ext cx="2743200" cy="1188720"/>
          </a:xfrm>
          <a:prstGeom prst="rect">
            <a:avLst/>
          </a:prstGeom>
          <a:solidFill>
            <a:srgbClr val="F7F7F9"/>
          </a:solidFill>
          <a:ln w="12700">
            <a:solidFill>
              <a:srgbClr val="E0E0E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32" name="Shape 26"/>
          <p:cNvSpPr/>
          <p:nvPr/>
        </p:nvSpPr>
        <p:spPr>
          <a:xfrm>
            <a:off x="3273552" y="3703320"/>
            <a:ext cx="64008" cy="1188720"/>
          </a:xfrm>
          <a:prstGeom prst="rect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</p:sp>
      <p:sp>
        <p:nvSpPr>
          <p:cNvPr id="33" name="Shape 27"/>
          <p:cNvSpPr/>
          <p:nvPr/>
        </p:nvSpPr>
        <p:spPr>
          <a:xfrm>
            <a:off x="3438144" y="3886200"/>
            <a:ext cx="502920" cy="502920"/>
          </a:xfrm>
          <a:prstGeom prst="ellipse">
            <a:avLst/>
          </a:prstGeom>
          <a:solidFill>
            <a:srgbClr val="1A7A4A">
              <a:alpha val="20000"/>
            </a:srgbClr>
          </a:solidFill>
          <a:ln w="12700">
            <a:solidFill>
              <a:srgbClr val="1A7A4A">
                <a:alpha val="40000"/>
              </a:srgbClr>
            </a:solidFill>
            <a:prstDash val="solid"/>
          </a:ln>
        </p:spPr>
      </p:sp>
      <p:pic>
        <p:nvPicPr>
          <p:cNvPr id="34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74720" y="3913632"/>
            <a:ext cx="411480" cy="411480"/>
          </a:xfrm>
          <a:prstGeom prst="rect">
            <a:avLst/>
          </a:prstGeom>
        </p:spPr>
      </p:pic>
      <p:sp>
        <p:nvSpPr>
          <p:cNvPr id="35" name="Text 28"/>
          <p:cNvSpPr/>
          <p:nvPr/>
        </p:nvSpPr>
        <p:spPr>
          <a:xfrm>
            <a:off x="4050792" y="3794760"/>
            <a:ext cx="18745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Ateliers bien-être</a:t>
            </a:r>
            <a:endParaRPr lang="en-US" sz="1200" dirty="0"/>
          </a:p>
        </p:txBody>
      </p:sp>
      <p:sp>
        <p:nvSpPr>
          <p:cNvPr id="36" name="Text 29"/>
          <p:cNvSpPr/>
          <p:nvPr/>
        </p:nvSpPr>
        <p:spPr>
          <a:xfrm>
            <a:off x="4050792" y="4206240"/>
            <a:ext cx="1874520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0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Jardinage, cuisine, photo, arts plastiques, sport doux</a:t>
            </a:r>
            <a:endParaRPr lang="en-US" sz="1000" dirty="0"/>
          </a:p>
        </p:txBody>
      </p:sp>
      <p:sp>
        <p:nvSpPr>
          <p:cNvPr id="37" name="Shape 30"/>
          <p:cNvSpPr/>
          <p:nvPr/>
        </p:nvSpPr>
        <p:spPr>
          <a:xfrm>
            <a:off x="6181344" y="3703320"/>
            <a:ext cx="2743200" cy="1188720"/>
          </a:xfrm>
          <a:prstGeom prst="rect">
            <a:avLst/>
          </a:prstGeom>
          <a:solidFill>
            <a:srgbClr val="F7F7F9"/>
          </a:solidFill>
          <a:ln w="12700">
            <a:solidFill>
              <a:srgbClr val="E0E0E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38" name="Shape 31"/>
          <p:cNvSpPr/>
          <p:nvPr/>
        </p:nvSpPr>
        <p:spPr>
          <a:xfrm>
            <a:off x="6181344" y="3703320"/>
            <a:ext cx="64008" cy="1188720"/>
          </a:xfrm>
          <a:prstGeom prst="rect">
            <a:avLst/>
          </a:prstGeom>
          <a:solidFill>
            <a:srgbClr val="5B2D8E"/>
          </a:solidFill>
          <a:ln w="12700">
            <a:solidFill>
              <a:srgbClr val="5B2D8E"/>
            </a:solidFill>
            <a:prstDash val="solid"/>
          </a:ln>
        </p:spPr>
      </p:sp>
      <p:sp>
        <p:nvSpPr>
          <p:cNvPr id="39" name="Shape 32"/>
          <p:cNvSpPr/>
          <p:nvPr/>
        </p:nvSpPr>
        <p:spPr>
          <a:xfrm>
            <a:off x="6345936" y="3886200"/>
            <a:ext cx="502920" cy="502920"/>
          </a:xfrm>
          <a:prstGeom prst="ellipse">
            <a:avLst/>
          </a:prstGeom>
          <a:solidFill>
            <a:srgbClr val="5B2D8E">
              <a:alpha val="20000"/>
            </a:srgbClr>
          </a:solidFill>
          <a:ln w="12700">
            <a:solidFill>
              <a:srgbClr val="5B2D8E">
                <a:alpha val="40000"/>
              </a:srgbClr>
            </a:solidFill>
            <a:prstDash val="solid"/>
          </a:ln>
        </p:spPr>
      </p:sp>
      <p:pic>
        <p:nvPicPr>
          <p:cNvPr id="40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82512" y="3913632"/>
            <a:ext cx="411480" cy="411480"/>
          </a:xfrm>
          <a:prstGeom prst="rect">
            <a:avLst/>
          </a:prstGeom>
        </p:spPr>
      </p:pic>
      <p:sp>
        <p:nvSpPr>
          <p:cNvPr id="41" name="Text 33"/>
          <p:cNvSpPr/>
          <p:nvPr/>
        </p:nvSpPr>
        <p:spPr>
          <a:xfrm>
            <a:off x="6958584" y="3794760"/>
            <a:ext cx="18745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Location de bureaux</a:t>
            </a:r>
            <a:endParaRPr lang="en-US" sz="1200" dirty="0"/>
          </a:p>
        </p:txBody>
      </p:sp>
      <p:sp>
        <p:nvSpPr>
          <p:cNvPr id="42" name="Text 34"/>
          <p:cNvSpPr/>
          <p:nvPr/>
        </p:nvSpPr>
        <p:spPr>
          <a:xfrm>
            <a:off x="6958584" y="4206240"/>
            <a:ext cx="1874520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0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bureaux loués à des professionnels — recette autonome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 Refuge de Ga'ailes — Présentation</dc:title>
  <dc:subject>PptxGenJS Presentation</dc:subject>
  <dc:creator>PptxGenJS</dc:creator>
  <cp:lastModifiedBy>PptxGenJS</cp:lastModifiedBy>
  <cp:revision>1</cp:revision>
  <dcterms:created xsi:type="dcterms:W3CDTF">2026-02-24T12:09:34Z</dcterms:created>
  <dcterms:modified xsi:type="dcterms:W3CDTF">2026-02-24T12:09:34Z</dcterms:modified>
</cp:coreProperties>
</file>